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5.jpg" ContentType="image/jpg"/>
  <Override PartName="/ppt/media/image23.jpg" ContentType="image/jpg"/>
  <Override PartName="/ppt/media/image24.jpg" ContentType="image/jpg"/>
  <Override PartName="/ppt/media/image25.jpg" ContentType="image/jpg"/>
  <Override PartName="/ppt/media/image26.jpg" ContentType="image/jpg"/>
  <Override PartName="/ppt/media/image27.jpg" ContentType="image/jpg"/>
  <Override PartName="/ppt/media/image30.jpg" ContentType="image/jpg"/>
  <Override PartName="/ppt/media/image31.jpg" ContentType="image/jp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</p:sldIdLst>
  <p:sldSz cx="9144000" cy="5149850"/>
  <p:notesSz cx="9144000" cy="51498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384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6453"/>
            <a:ext cx="7772400" cy="1081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3916"/>
            <a:ext cx="6400800" cy="12874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0064A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1" i="0">
                <a:solidFill>
                  <a:srgbClr val="0033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51523" y="895730"/>
            <a:ext cx="155575" cy="360045"/>
          </a:xfrm>
          <a:custGeom>
            <a:avLst/>
            <a:gdLst/>
            <a:ahLst/>
            <a:cxnLst/>
            <a:rect l="l" t="t" r="r" b="b"/>
            <a:pathLst>
              <a:path w="155575" h="360044">
                <a:moveTo>
                  <a:pt x="0" y="360045"/>
                </a:moveTo>
                <a:lnTo>
                  <a:pt x="155359" y="360045"/>
                </a:lnTo>
                <a:lnTo>
                  <a:pt x="155359" y="0"/>
                </a:lnTo>
                <a:lnTo>
                  <a:pt x="0" y="0"/>
                </a:lnTo>
                <a:lnTo>
                  <a:pt x="0" y="360045"/>
                </a:lnTo>
                <a:close/>
              </a:path>
            </a:pathLst>
          </a:custGeom>
          <a:solidFill>
            <a:srgbClr val="008F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51523" y="895730"/>
            <a:ext cx="155575" cy="360045"/>
          </a:xfrm>
          <a:custGeom>
            <a:avLst/>
            <a:gdLst/>
            <a:ahLst/>
            <a:cxnLst/>
            <a:rect l="l" t="t" r="r" b="b"/>
            <a:pathLst>
              <a:path w="155575" h="360044">
                <a:moveTo>
                  <a:pt x="0" y="360045"/>
                </a:moveTo>
                <a:lnTo>
                  <a:pt x="155359" y="360045"/>
                </a:lnTo>
                <a:lnTo>
                  <a:pt x="155359" y="0"/>
                </a:lnTo>
                <a:lnTo>
                  <a:pt x="0" y="0"/>
                </a:lnTo>
                <a:lnTo>
                  <a:pt x="0" y="360045"/>
                </a:lnTo>
                <a:close/>
              </a:path>
            </a:pathLst>
          </a:custGeom>
          <a:ln w="25400">
            <a:solidFill>
              <a:srgbClr val="008F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39546" y="1255775"/>
            <a:ext cx="3728720" cy="0"/>
          </a:xfrm>
          <a:custGeom>
            <a:avLst/>
            <a:gdLst/>
            <a:ahLst/>
            <a:cxnLst/>
            <a:rect l="l" t="t" r="r" b="b"/>
            <a:pathLst>
              <a:path w="3728720">
                <a:moveTo>
                  <a:pt x="0" y="0"/>
                </a:moveTo>
                <a:lnTo>
                  <a:pt x="3728542" y="0"/>
                </a:lnTo>
              </a:path>
            </a:pathLst>
          </a:custGeom>
          <a:ln w="19050">
            <a:solidFill>
              <a:srgbClr val="008F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33676" y="162228"/>
            <a:ext cx="1613667" cy="1796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591055" y="48767"/>
            <a:ext cx="338328" cy="463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341375"/>
            <a:ext cx="2401824" cy="4632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121407" y="341375"/>
            <a:ext cx="338328" cy="463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0064A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4465"/>
            <a:ext cx="3977640" cy="33989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700" b="1" i="0">
                <a:solidFill>
                  <a:srgbClr val="0064A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230200" y="707770"/>
            <a:ext cx="155575" cy="360045"/>
          </a:xfrm>
          <a:custGeom>
            <a:avLst/>
            <a:gdLst/>
            <a:ahLst/>
            <a:cxnLst/>
            <a:rect l="l" t="t" r="r" b="b"/>
            <a:pathLst>
              <a:path w="155575" h="360044">
                <a:moveTo>
                  <a:pt x="0" y="360045"/>
                </a:moveTo>
                <a:lnTo>
                  <a:pt x="155359" y="360045"/>
                </a:lnTo>
                <a:lnTo>
                  <a:pt x="155359" y="0"/>
                </a:lnTo>
                <a:lnTo>
                  <a:pt x="0" y="0"/>
                </a:lnTo>
                <a:lnTo>
                  <a:pt x="0" y="360045"/>
                </a:lnTo>
                <a:close/>
              </a:path>
            </a:pathLst>
          </a:custGeom>
          <a:solidFill>
            <a:srgbClr val="008F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230200" y="707770"/>
            <a:ext cx="155575" cy="360045"/>
          </a:xfrm>
          <a:custGeom>
            <a:avLst/>
            <a:gdLst/>
            <a:ahLst/>
            <a:cxnLst/>
            <a:rect l="l" t="t" r="r" b="b"/>
            <a:pathLst>
              <a:path w="155575" h="360044">
                <a:moveTo>
                  <a:pt x="0" y="360045"/>
                </a:moveTo>
                <a:lnTo>
                  <a:pt x="155359" y="360045"/>
                </a:lnTo>
                <a:lnTo>
                  <a:pt x="155359" y="0"/>
                </a:lnTo>
                <a:lnTo>
                  <a:pt x="0" y="0"/>
                </a:lnTo>
                <a:lnTo>
                  <a:pt x="0" y="360045"/>
                </a:lnTo>
                <a:close/>
              </a:path>
            </a:pathLst>
          </a:custGeom>
          <a:ln w="25400">
            <a:solidFill>
              <a:srgbClr val="008F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18236" y="1067815"/>
            <a:ext cx="3728720" cy="0"/>
          </a:xfrm>
          <a:custGeom>
            <a:avLst/>
            <a:gdLst/>
            <a:ahLst/>
            <a:cxnLst/>
            <a:rect l="l" t="t" r="r" b="b"/>
            <a:pathLst>
              <a:path w="3728720">
                <a:moveTo>
                  <a:pt x="0" y="0"/>
                </a:moveTo>
                <a:lnTo>
                  <a:pt x="3728516" y="0"/>
                </a:lnTo>
              </a:path>
            </a:pathLst>
          </a:custGeom>
          <a:ln w="19050">
            <a:solidFill>
              <a:srgbClr val="008F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33676" y="162228"/>
            <a:ext cx="1613667" cy="1796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591055" y="48767"/>
            <a:ext cx="338328" cy="463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341375"/>
            <a:ext cx="2401824" cy="4632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2121407" y="341375"/>
            <a:ext cx="338328" cy="463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784085" y="751408"/>
            <a:ext cx="2188209" cy="4394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700" b="1" i="0">
                <a:solidFill>
                  <a:srgbClr val="0064AA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35407" y="1783156"/>
            <a:ext cx="8673185" cy="14884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1" i="0">
                <a:solidFill>
                  <a:srgbClr val="003354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9360"/>
            <a:ext cx="292608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4789360"/>
            <a:ext cx="2103120" cy="25749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png"/><Relationship Id="rId18" Type="http://schemas.openxmlformats.org/officeDocument/2006/relationships/image" Target="../media/image21.png"/><Relationship Id="rId3" Type="http://schemas.openxmlformats.org/officeDocument/2006/relationships/image" Target="../media/image6.png"/><Relationship Id="rId21" Type="http://schemas.openxmlformats.org/officeDocument/2006/relationships/image" Target="../media/image23.jp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17" Type="http://schemas.openxmlformats.org/officeDocument/2006/relationships/image" Target="../media/image20.png"/><Relationship Id="rId2" Type="http://schemas.openxmlformats.org/officeDocument/2006/relationships/image" Target="../media/image5.jpg"/><Relationship Id="rId16" Type="http://schemas.openxmlformats.org/officeDocument/2006/relationships/image" Target="../media/image19.png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5" Type="http://schemas.openxmlformats.org/officeDocument/2006/relationships/image" Target="../media/image18.png"/><Relationship Id="rId10" Type="http://schemas.openxmlformats.org/officeDocument/2006/relationships/image" Target="../media/image13.png"/><Relationship Id="rId19" Type="http://schemas.openxmlformats.org/officeDocument/2006/relationships/image" Target="../media/image22.png"/><Relationship Id="rId4" Type="http://schemas.openxmlformats.org/officeDocument/2006/relationships/image" Target="../media/image7.png"/><Relationship Id="rId9" Type="http://schemas.openxmlformats.org/officeDocument/2006/relationships/image" Target="../media/image12.png"/><Relationship Id="rId1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jpg"/><Relationship Id="rId5" Type="http://schemas.openxmlformats.org/officeDocument/2006/relationships/image" Target="../media/image24.jp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g"/><Relationship Id="rId5" Type="http://schemas.openxmlformats.org/officeDocument/2006/relationships/image" Target="../media/image26.jp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0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jp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3.png"/><Relationship Id="rId7" Type="http://schemas.openxmlformats.org/officeDocument/2006/relationships/image" Target="../media/image36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5" Type="http://schemas.openxmlformats.org/officeDocument/2006/relationships/image" Target="../media/image3.png"/><Relationship Id="rId10" Type="http://schemas.openxmlformats.org/officeDocument/2006/relationships/image" Target="../media/image38.jpeg"/><Relationship Id="rId4" Type="http://schemas.openxmlformats.org/officeDocument/2006/relationships/image" Target="../media/image34.png"/><Relationship Id="rId9" Type="http://schemas.openxmlformats.org/officeDocument/2006/relationships/hyperlink" Target="http://vk.com/priem_v_mgs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3160902"/>
            <a:ext cx="7020306" cy="198259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064672" y="642563"/>
            <a:ext cx="902879" cy="1907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808719" y="509015"/>
            <a:ext cx="335279" cy="51511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577583" y="658367"/>
            <a:ext cx="2566416" cy="77419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735568" y="658367"/>
            <a:ext cx="408431" cy="77419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8046466" y="565530"/>
            <a:ext cx="91948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dirty="0">
                <a:solidFill>
                  <a:srgbClr val="0064AA"/>
                </a:solidFill>
                <a:latin typeface="Arial"/>
                <a:cs typeface="Arial"/>
              </a:rPr>
              <a:t>38.</a:t>
            </a:r>
            <a:r>
              <a:rPr sz="1800" spc="5" dirty="0">
                <a:solidFill>
                  <a:srgbClr val="0064AA"/>
                </a:solidFill>
                <a:latin typeface="Arial"/>
                <a:cs typeface="Arial"/>
              </a:rPr>
              <a:t>0</a:t>
            </a:r>
            <a:r>
              <a:rPr sz="1800" dirty="0">
                <a:solidFill>
                  <a:srgbClr val="0064AA"/>
                </a:solidFill>
                <a:latin typeface="Arial"/>
                <a:cs typeface="Arial"/>
              </a:rPr>
              <a:t>4.</a:t>
            </a:r>
            <a:r>
              <a:rPr sz="1800" spc="5" dirty="0">
                <a:solidFill>
                  <a:srgbClr val="0064AA"/>
                </a:solidFill>
                <a:latin typeface="Arial"/>
                <a:cs typeface="Arial"/>
              </a:rPr>
              <a:t>0</a:t>
            </a:r>
            <a:r>
              <a:rPr sz="1800" spc="-5" dirty="0">
                <a:solidFill>
                  <a:srgbClr val="0064AA"/>
                </a:solidFill>
                <a:latin typeface="Arial"/>
                <a:cs typeface="Arial"/>
              </a:rPr>
              <a:t>2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mtClean="0"/>
              <a:t>Менеджмент</a:t>
            </a:r>
            <a:endParaRPr dirty="0"/>
          </a:p>
        </p:txBody>
      </p:sp>
      <p:sp>
        <p:nvSpPr>
          <p:cNvPr id="9" name="object 9"/>
          <p:cNvSpPr/>
          <p:nvPr/>
        </p:nvSpPr>
        <p:spPr>
          <a:xfrm>
            <a:off x="257298" y="1899770"/>
            <a:ext cx="2630166" cy="3441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2621279" y="1670303"/>
            <a:ext cx="658368" cy="9083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737104" y="1670303"/>
            <a:ext cx="3041904" cy="90830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5236464" y="1670303"/>
            <a:ext cx="670560" cy="90830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64479" y="1670303"/>
            <a:ext cx="1011936" cy="90830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5833871" y="1670303"/>
            <a:ext cx="658368" cy="9083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0" y="2157983"/>
            <a:ext cx="3392424" cy="908303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2849879" y="2157983"/>
            <a:ext cx="664464" cy="908303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2971800" y="2157983"/>
            <a:ext cx="3651504" cy="908303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6080759" y="2157983"/>
            <a:ext cx="676656" cy="908303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0" y="2645663"/>
            <a:ext cx="3364991" cy="908304"/>
          </a:xfrm>
          <a:prstGeom prst="rect">
            <a:avLst/>
          </a:prstGeom>
          <a:blipFill>
            <a:blip r:embed="rId1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2822448" y="2645663"/>
            <a:ext cx="667512" cy="908304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947416" y="2645663"/>
            <a:ext cx="1935480" cy="908304"/>
          </a:xfrm>
          <a:prstGeom prst="rect">
            <a:avLst/>
          </a:prstGeom>
          <a:blipFill>
            <a:blip r:embed="rId1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4340352" y="2645663"/>
            <a:ext cx="655320" cy="90830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pc="-10" smtClean="0"/>
              <a:t>Финансовый </a:t>
            </a:r>
            <a:r>
              <a:rPr spc="-15" smtClean="0"/>
              <a:t>менеджмент на  </a:t>
            </a:r>
            <a:r>
              <a:rPr spc="-10" smtClean="0"/>
              <a:t>предприятиях </a:t>
            </a:r>
            <a:r>
              <a:rPr spc="-15" smtClean="0"/>
              <a:t>инвестиционно-  строительной</a:t>
            </a:r>
            <a:r>
              <a:rPr spc="90" smtClean="0"/>
              <a:t> </a:t>
            </a:r>
            <a:r>
              <a:rPr spc="-25" smtClean="0"/>
              <a:t>сферы</a:t>
            </a:r>
            <a:endParaRPr spc="-25" dirty="0"/>
          </a:p>
        </p:txBody>
      </p:sp>
      <p:sp>
        <p:nvSpPr>
          <p:cNvPr id="24" name="object 24"/>
          <p:cNvSpPr/>
          <p:nvPr/>
        </p:nvSpPr>
        <p:spPr>
          <a:xfrm>
            <a:off x="243840" y="1374647"/>
            <a:ext cx="1563623" cy="463296"/>
          </a:xfrm>
          <a:prstGeom prst="rect">
            <a:avLst/>
          </a:prstGeom>
          <a:blipFill>
            <a:blip r:embed="rId1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1511808" y="1344167"/>
            <a:ext cx="365759" cy="515112"/>
          </a:xfrm>
          <a:prstGeom prst="rect">
            <a:avLst/>
          </a:prstGeom>
          <a:blipFill>
            <a:blip r:embed="rId1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1581911" y="1374647"/>
            <a:ext cx="1920239" cy="463296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3221735" y="1374647"/>
            <a:ext cx="338327" cy="463296"/>
          </a:xfrm>
          <a:prstGeom prst="rect">
            <a:avLst/>
          </a:prstGeom>
          <a:blipFill>
            <a:blip r:embed="rId2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360375" y="1424177"/>
            <a:ext cx="300799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15" dirty="0">
                <a:solidFill>
                  <a:srgbClr val="003354"/>
                </a:solidFill>
                <a:latin typeface="Arial"/>
                <a:cs typeface="Arial"/>
              </a:rPr>
              <a:t>ПРОГРАММА</a:t>
            </a:r>
            <a:r>
              <a:rPr sz="1600" spc="-65" dirty="0">
                <a:solidFill>
                  <a:srgbClr val="003354"/>
                </a:solidFill>
                <a:latin typeface="Arial"/>
                <a:cs typeface="Arial"/>
              </a:rPr>
              <a:t> </a:t>
            </a:r>
            <a:r>
              <a:rPr sz="1600" spc="-20" dirty="0">
                <a:solidFill>
                  <a:srgbClr val="003354"/>
                </a:solidFill>
                <a:latin typeface="Arial"/>
                <a:cs typeface="Arial"/>
              </a:rPr>
              <a:t>МАГИСТРАТУРЫ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4644009" y="1563623"/>
            <a:ext cx="4410075" cy="0"/>
          </a:xfrm>
          <a:custGeom>
            <a:avLst/>
            <a:gdLst/>
            <a:ahLst/>
            <a:cxnLst/>
            <a:rect l="l" t="t" r="r" b="b"/>
            <a:pathLst>
              <a:path w="4410075">
                <a:moveTo>
                  <a:pt x="0" y="0"/>
                </a:moveTo>
                <a:lnTo>
                  <a:pt x="4409947" y="0"/>
                </a:lnTo>
              </a:path>
            </a:pathLst>
          </a:custGeom>
          <a:ln w="9525">
            <a:solidFill>
              <a:srgbClr val="0062A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465065" y="2727325"/>
            <a:ext cx="3041142" cy="1143000"/>
          </a:xfrm>
          <a:prstGeom prst="rect">
            <a:avLst/>
          </a:prstGeom>
          <a:blipFill>
            <a:blip r:embed="rId2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3676" y="162228"/>
            <a:ext cx="1613667" cy="1796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91055" y="48767"/>
            <a:ext cx="338328" cy="463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341375"/>
            <a:ext cx="2401824" cy="4632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2121407" y="341375"/>
            <a:ext cx="338328" cy="463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4401" y="100075"/>
            <a:ext cx="16268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45" dirty="0"/>
              <a:t>МАГИСТРАТУРА</a:t>
            </a:r>
            <a:endParaRPr sz="1600"/>
          </a:p>
        </p:txBody>
      </p:sp>
      <p:sp>
        <p:nvSpPr>
          <p:cNvPr id="7" name="object 7"/>
          <p:cNvSpPr/>
          <p:nvPr/>
        </p:nvSpPr>
        <p:spPr>
          <a:xfrm>
            <a:off x="251523" y="895730"/>
            <a:ext cx="155575" cy="360045"/>
          </a:xfrm>
          <a:custGeom>
            <a:avLst/>
            <a:gdLst/>
            <a:ahLst/>
            <a:cxnLst/>
            <a:rect l="l" t="t" r="r" b="b"/>
            <a:pathLst>
              <a:path w="155575" h="360044">
                <a:moveTo>
                  <a:pt x="0" y="360045"/>
                </a:moveTo>
                <a:lnTo>
                  <a:pt x="155359" y="360045"/>
                </a:lnTo>
                <a:lnTo>
                  <a:pt x="155359" y="0"/>
                </a:lnTo>
                <a:lnTo>
                  <a:pt x="0" y="0"/>
                </a:lnTo>
                <a:lnTo>
                  <a:pt x="0" y="360045"/>
                </a:lnTo>
                <a:close/>
              </a:path>
            </a:pathLst>
          </a:custGeom>
          <a:solidFill>
            <a:srgbClr val="008F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51523" y="895730"/>
            <a:ext cx="155575" cy="360045"/>
          </a:xfrm>
          <a:custGeom>
            <a:avLst/>
            <a:gdLst/>
            <a:ahLst/>
            <a:cxnLst/>
            <a:rect l="l" t="t" r="r" b="b"/>
            <a:pathLst>
              <a:path w="155575" h="360044">
                <a:moveTo>
                  <a:pt x="0" y="360045"/>
                </a:moveTo>
                <a:lnTo>
                  <a:pt x="155359" y="360045"/>
                </a:lnTo>
                <a:lnTo>
                  <a:pt x="155359" y="0"/>
                </a:lnTo>
                <a:lnTo>
                  <a:pt x="0" y="0"/>
                </a:lnTo>
                <a:lnTo>
                  <a:pt x="0" y="360045"/>
                </a:lnTo>
                <a:close/>
              </a:path>
            </a:pathLst>
          </a:custGeom>
          <a:ln w="25400">
            <a:solidFill>
              <a:srgbClr val="008F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9546" y="1255775"/>
            <a:ext cx="3728720" cy="0"/>
          </a:xfrm>
          <a:custGeom>
            <a:avLst/>
            <a:gdLst/>
            <a:ahLst/>
            <a:cxnLst/>
            <a:rect l="l" t="t" r="r" b="b"/>
            <a:pathLst>
              <a:path w="3728720">
                <a:moveTo>
                  <a:pt x="0" y="0"/>
                </a:moveTo>
                <a:lnTo>
                  <a:pt x="3728542" y="0"/>
                </a:lnTo>
              </a:path>
            </a:pathLst>
          </a:custGeom>
          <a:ln w="19050">
            <a:solidFill>
              <a:srgbClr val="008F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4401" y="392684"/>
            <a:ext cx="6211570" cy="42621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59155" lvl="2" indent="-847090">
              <a:lnSpc>
                <a:spcPct val="100000"/>
              </a:lnSpc>
              <a:spcBef>
                <a:spcPts val="105"/>
              </a:spcBef>
              <a:buAutoNum type="arabicPeriod" startAt="2"/>
              <a:tabLst>
                <a:tab pos="859790" algn="l"/>
              </a:tabLst>
            </a:pPr>
            <a:r>
              <a:rPr sz="1600" b="1" dirty="0">
                <a:solidFill>
                  <a:srgbClr val="0064AA"/>
                </a:solidFill>
                <a:latin typeface="Arial"/>
                <a:cs typeface="Arial"/>
              </a:rPr>
              <a:t>Менеджмент</a:t>
            </a:r>
            <a:endParaRPr sz="1600" dirty="0">
              <a:latin typeface="Arial"/>
              <a:cs typeface="Arial"/>
            </a:endParaRPr>
          </a:p>
          <a:p>
            <a:pPr lvl="2">
              <a:lnSpc>
                <a:spcPct val="100000"/>
              </a:lnSpc>
              <a:buClr>
                <a:srgbClr val="0064AA"/>
              </a:buClr>
              <a:buFont typeface="Arial"/>
              <a:buAutoNum type="arabicPeriod" startAt="2"/>
            </a:pPr>
            <a:endParaRPr sz="2100" dirty="0">
              <a:latin typeface="Times New Roman"/>
              <a:cs typeface="Times New Roman"/>
            </a:endParaRPr>
          </a:p>
          <a:p>
            <a:pPr marL="372110">
              <a:lnSpc>
                <a:spcPct val="100000"/>
              </a:lnSpc>
            </a:pPr>
            <a:r>
              <a:rPr sz="1600" b="1" spc="-15" dirty="0">
                <a:solidFill>
                  <a:srgbClr val="003B5F"/>
                </a:solidFill>
                <a:latin typeface="Arial"/>
                <a:cs typeface="Arial"/>
              </a:rPr>
              <a:t>Область </a:t>
            </a:r>
            <a:r>
              <a:rPr sz="1600" b="1" spc="-5" dirty="0">
                <a:solidFill>
                  <a:srgbClr val="003B5F"/>
                </a:solidFill>
                <a:latin typeface="Arial"/>
                <a:cs typeface="Arial"/>
              </a:rPr>
              <a:t>профессиональной </a:t>
            </a:r>
            <a:r>
              <a:rPr sz="1600" b="1" spc="-10" dirty="0">
                <a:solidFill>
                  <a:srgbClr val="003B5F"/>
                </a:solidFill>
                <a:latin typeface="Arial"/>
                <a:cs typeface="Arial"/>
              </a:rPr>
              <a:t>деятельности</a:t>
            </a:r>
            <a:r>
              <a:rPr sz="1600" b="1" spc="75" dirty="0">
                <a:solidFill>
                  <a:srgbClr val="003B5F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003B5F"/>
                </a:solidFill>
                <a:latin typeface="Arial"/>
                <a:cs typeface="Arial"/>
              </a:rPr>
              <a:t>выпускников</a:t>
            </a:r>
            <a:endParaRPr sz="1600" dirty="0">
              <a:latin typeface="Arial"/>
              <a:cs typeface="Arial"/>
            </a:endParaRPr>
          </a:p>
          <a:p>
            <a:pPr marL="300355" marR="154305">
              <a:lnSpc>
                <a:spcPct val="100000"/>
              </a:lnSpc>
              <a:spcBef>
                <a:spcPts val="925"/>
              </a:spcBef>
            </a:pPr>
            <a:r>
              <a:rPr sz="14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финансовый </a:t>
            </a:r>
            <a:r>
              <a:rPr sz="14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менеджмент, </a:t>
            </a:r>
            <a:r>
              <a:rPr sz="14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а </a:t>
            </a:r>
            <a:r>
              <a:rPr sz="1400" i="1" spc="-20" dirty="0">
                <a:solidFill>
                  <a:srgbClr val="4D4D4D"/>
                </a:solidFill>
                <a:latin typeface="Century Gothic"/>
                <a:cs typeface="Century Gothic"/>
              </a:rPr>
              <a:t>также </a:t>
            </a:r>
            <a:r>
              <a:rPr sz="14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научно</a:t>
            </a:r>
            <a:r>
              <a:rPr sz="1400" spc="-5" dirty="0">
                <a:solidFill>
                  <a:srgbClr val="4D4D4D"/>
                </a:solidFill>
                <a:latin typeface="Century Gothic"/>
                <a:cs typeface="Century Gothic"/>
              </a:rPr>
              <a:t>-</a:t>
            </a:r>
            <a:r>
              <a:rPr sz="14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исследовательская,  педагогическая </a:t>
            </a:r>
            <a:r>
              <a:rPr sz="1400" i="1" dirty="0">
                <a:solidFill>
                  <a:srgbClr val="4D4D4D"/>
                </a:solidFill>
                <a:latin typeface="Century Gothic"/>
                <a:cs typeface="Century Gothic"/>
              </a:rPr>
              <a:t>и </a:t>
            </a:r>
            <a:r>
              <a:rPr sz="14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аналитическая </a:t>
            </a:r>
            <a:r>
              <a:rPr sz="1400" i="1" spc="-15" dirty="0">
                <a:solidFill>
                  <a:srgbClr val="4D4D4D"/>
                </a:solidFill>
                <a:latin typeface="Century Gothic"/>
                <a:cs typeface="Century Gothic"/>
              </a:rPr>
              <a:t>деятельность </a:t>
            </a:r>
            <a:r>
              <a:rPr sz="14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в</a:t>
            </a:r>
            <a:r>
              <a:rPr sz="1400" i="1" spc="50" dirty="0">
                <a:solidFill>
                  <a:srgbClr val="4D4D4D"/>
                </a:solidFill>
                <a:latin typeface="Century Gothic"/>
                <a:cs typeface="Century Gothic"/>
              </a:rPr>
              <a:t> </a:t>
            </a:r>
            <a:r>
              <a:rPr sz="14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области</a:t>
            </a:r>
            <a:endParaRPr sz="1400" dirty="0">
              <a:latin typeface="Century Gothic"/>
              <a:cs typeface="Century Gothic"/>
            </a:endParaRPr>
          </a:p>
          <a:p>
            <a:pPr marL="300355" marR="5080">
              <a:lnSpc>
                <a:spcPct val="100000"/>
              </a:lnSpc>
              <a:spcBef>
                <a:spcPts val="5"/>
              </a:spcBef>
            </a:pPr>
            <a:r>
              <a:rPr sz="14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управления </a:t>
            </a:r>
            <a:r>
              <a:rPr sz="1400" i="1" dirty="0">
                <a:solidFill>
                  <a:srgbClr val="4D4D4D"/>
                </a:solidFill>
                <a:latin typeface="Century Gothic"/>
                <a:cs typeface="Century Gothic"/>
              </a:rPr>
              <a:t>финансами </a:t>
            </a:r>
            <a:r>
              <a:rPr sz="14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компаний </a:t>
            </a:r>
            <a:r>
              <a:rPr sz="14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инвестиционно</a:t>
            </a:r>
            <a:r>
              <a:rPr sz="1400" spc="-10" dirty="0">
                <a:solidFill>
                  <a:srgbClr val="4D4D4D"/>
                </a:solidFill>
                <a:latin typeface="Century Gothic"/>
                <a:cs typeface="Century Gothic"/>
              </a:rPr>
              <a:t>-</a:t>
            </a:r>
            <a:r>
              <a:rPr sz="14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строительной  сферы</a:t>
            </a:r>
            <a:endParaRPr sz="1400" dirty="0">
              <a:latin typeface="Century Gothic"/>
              <a:cs typeface="Century Gothic"/>
            </a:endParaRPr>
          </a:p>
          <a:p>
            <a:pPr marL="369570">
              <a:lnSpc>
                <a:spcPct val="100000"/>
              </a:lnSpc>
              <a:spcBef>
                <a:spcPts val="844"/>
              </a:spcBef>
            </a:pPr>
            <a:r>
              <a:rPr sz="1600" b="1" spc="-10" dirty="0">
                <a:solidFill>
                  <a:srgbClr val="003B5F"/>
                </a:solidFill>
                <a:latin typeface="Arial"/>
                <a:cs typeface="Arial"/>
              </a:rPr>
              <a:t>Объекты </a:t>
            </a:r>
            <a:r>
              <a:rPr sz="1600" b="1" spc="-5" dirty="0">
                <a:solidFill>
                  <a:srgbClr val="003B5F"/>
                </a:solidFill>
                <a:latin typeface="Arial"/>
                <a:cs typeface="Arial"/>
              </a:rPr>
              <a:t>профессиональной </a:t>
            </a:r>
            <a:r>
              <a:rPr sz="1600" b="1" spc="-10" dirty="0">
                <a:solidFill>
                  <a:srgbClr val="003B5F"/>
                </a:solidFill>
                <a:latin typeface="Arial"/>
                <a:cs typeface="Arial"/>
              </a:rPr>
              <a:t>деятельности</a:t>
            </a:r>
            <a:r>
              <a:rPr sz="1600" b="1" spc="65" dirty="0">
                <a:solidFill>
                  <a:srgbClr val="003B5F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003B5F"/>
                </a:solidFill>
                <a:latin typeface="Arial"/>
                <a:cs typeface="Arial"/>
              </a:rPr>
              <a:t>выпускников</a:t>
            </a:r>
            <a:endParaRPr sz="1600" dirty="0">
              <a:latin typeface="Arial"/>
              <a:cs typeface="Arial"/>
            </a:endParaRPr>
          </a:p>
          <a:p>
            <a:pPr marL="547370" marR="1043305" lvl="3" indent="-247015">
              <a:lnSpc>
                <a:spcPct val="100000"/>
              </a:lnSpc>
              <a:spcBef>
                <a:spcPts val="1560"/>
              </a:spcBef>
              <a:buFont typeface="Arial"/>
              <a:buChar char="•"/>
              <a:tabLst>
                <a:tab pos="513715" algn="l"/>
                <a:tab pos="514350" algn="l"/>
              </a:tabLst>
            </a:pPr>
            <a:r>
              <a:rPr sz="14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системы </a:t>
            </a:r>
            <a:r>
              <a:rPr sz="14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финансового менеджмента </a:t>
            </a:r>
            <a:r>
              <a:rPr sz="14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предприятий  инвестиционно</a:t>
            </a:r>
            <a:r>
              <a:rPr sz="1400" spc="-10" dirty="0">
                <a:solidFill>
                  <a:srgbClr val="4D4D4D"/>
                </a:solidFill>
                <a:latin typeface="Century Gothic"/>
                <a:cs typeface="Century Gothic"/>
              </a:rPr>
              <a:t>-</a:t>
            </a:r>
            <a:r>
              <a:rPr sz="14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строительной</a:t>
            </a:r>
            <a:r>
              <a:rPr sz="14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 </a:t>
            </a:r>
            <a:r>
              <a:rPr sz="14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сферы</a:t>
            </a:r>
            <a:endParaRPr sz="1400" dirty="0">
              <a:latin typeface="Century Gothic"/>
              <a:cs typeface="Century Gothic"/>
            </a:endParaRPr>
          </a:p>
          <a:p>
            <a:pPr marL="513715" lvl="3" indent="-213995">
              <a:lnSpc>
                <a:spcPct val="100000"/>
              </a:lnSpc>
              <a:buFont typeface="Arial"/>
              <a:buChar char="•"/>
              <a:tabLst>
                <a:tab pos="513715" algn="l"/>
                <a:tab pos="514350" algn="l"/>
              </a:tabLst>
            </a:pPr>
            <a:r>
              <a:rPr sz="14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стоимость строительной </a:t>
            </a:r>
            <a:r>
              <a:rPr sz="14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компании /</a:t>
            </a:r>
            <a:r>
              <a:rPr sz="1400" i="1" spc="25" dirty="0">
                <a:solidFill>
                  <a:srgbClr val="4D4D4D"/>
                </a:solidFill>
                <a:latin typeface="Century Gothic"/>
                <a:cs typeface="Century Gothic"/>
              </a:rPr>
              <a:t> </a:t>
            </a:r>
            <a:r>
              <a:rPr sz="14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бизнеса</a:t>
            </a:r>
            <a:endParaRPr sz="1400" dirty="0">
              <a:latin typeface="Century Gothic"/>
              <a:cs typeface="Century Gothic"/>
            </a:endParaRPr>
          </a:p>
          <a:p>
            <a:pPr marL="513715" lvl="3" indent="-213995">
              <a:lnSpc>
                <a:spcPct val="100000"/>
              </a:lnSpc>
              <a:buFont typeface="Arial"/>
              <a:buChar char="•"/>
              <a:tabLst>
                <a:tab pos="513715" algn="l"/>
                <a:tab pos="514350" algn="l"/>
              </a:tabLst>
            </a:pPr>
            <a:r>
              <a:rPr sz="14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финансовые </a:t>
            </a:r>
            <a:r>
              <a:rPr sz="14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службы</a:t>
            </a:r>
            <a:r>
              <a:rPr sz="1400" i="1" spc="-25" dirty="0">
                <a:solidFill>
                  <a:srgbClr val="4D4D4D"/>
                </a:solidFill>
                <a:latin typeface="Century Gothic"/>
                <a:cs typeface="Century Gothic"/>
              </a:rPr>
              <a:t> </a:t>
            </a:r>
            <a:r>
              <a:rPr sz="1400" i="1" spc="-15" dirty="0">
                <a:solidFill>
                  <a:srgbClr val="4D4D4D"/>
                </a:solidFill>
                <a:latin typeface="Century Gothic"/>
                <a:cs typeface="Century Gothic"/>
              </a:rPr>
              <a:t>предприятия</a:t>
            </a:r>
            <a:endParaRPr sz="1400" dirty="0">
              <a:latin typeface="Century Gothic"/>
              <a:cs typeface="Century Gothic"/>
            </a:endParaRPr>
          </a:p>
          <a:p>
            <a:pPr marL="513715" lvl="3" indent="-21399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513715" algn="l"/>
                <a:tab pos="514350" algn="l"/>
              </a:tabLst>
            </a:pPr>
            <a:r>
              <a:rPr sz="14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управленческие </a:t>
            </a:r>
            <a:r>
              <a:rPr sz="1400" i="1" spc="-15" dirty="0">
                <a:solidFill>
                  <a:srgbClr val="4D4D4D"/>
                </a:solidFill>
                <a:latin typeface="Century Gothic"/>
                <a:cs typeface="Century Gothic"/>
              </a:rPr>
              <a:t>решения разных</a:t>
            </a:r>
            <a:r>
              <a:rPr sz="1400" i="1" spc="-35" dirty="0">
                <a:solidFill>
                  <a:srgbClr val="4D4D4D"/>
                </a:solidFill>
                <a:latin typeface="Century Gothic"/>
                <a:cs typeface="Century Gothic"/>
              </a:rPr>
              <a:t> </a:t>
            </a:r>
            <a:r>
              <a:rPr sz="14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уровней</a:t>
            </a:r>
            <a:endParaRPr sz="1400" dirty="0">
              <a:latin typeface="Century Gothic"/>
              <a:cs typeface="Century Gothic"/>
            </a:endParaRPr>
          </a:p>
          <a:p>
            <a:pPr marL="547370" marR="1029969" lvl="3" indent="-247015">
              <a:lnSpc>
                <a:spcPct val="100000"/>
              </a:lnSpc>
              <a:buFont typeface="Arial"/>
              <a:buChar char="•"/>
              <a:tabLst>
                <a:tab pos="513715" algn="l"/>
                <a:tab pos="514350" algn="l"/>
              </a:tabLst>
            </a:pPr>
            <a:r>
              <a:rPr sz="14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финансовые </a:t>
            </a:r>
            <a:r>
              <a:rPr sz="1400" i="1" spc="-15" dirty="0">
                <a:solidFill>
                  <a:srgbClr val="4D4D4D"/>
                </a:solidFill>
                <a:latin typeface="Century Gothic"/>
                <a:cs typeface="Century Gothic"/>
              </a:rPr>
              <a:t>инструменты </a:t>
            </a:r>
            <a:r>
              <a:rPr sz="1400" i="1" dirty="0">
                <a:solidFill>
                  <a:srgbClr val="4D4D4D"/>
                </a:solidFill>
                <a:latin typeface="Century Gothic"/>
                <a:cs typeface="Century Gothic"/>
              </a:rPr>
              <a:t>мотивации </a:t>
            </a:r>
            <a:r>
              <a:rPr sz="14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персонала  </a:t>
            </a:r>
            <a:r>
              <a:rPr sz="14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предприятий  инвестиционно</a:t>
            </a:r>
            <a:r>
              <a:rPr sz="1400" spc="-10" dirty="0">
                <a:solidFill>
                  <a:srgbClr val="4D4D4D"/>
                </a:solidFill>
                <a:latin typeface="Century Gothic"/>
                <a:cs typeface="Century Gothic"/>
              </a:rPr>
              <a:t>-</a:t>
            </a:r>
            <a:r>
              <a:rPr sz="14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строительной</a:t>
            </a:r>
            <a:r>
              <a:rPr sz="1400" i="1" spc="10" dirty="0">
                <a:solidFill>
                  <a:srgbClr val="4D4D4D"/>
                </a:solidFill>
                <a:latin typeface="Century Gothic"/>
                <a:cs typeface="Century Gothic"/>
              </a:rPr>
              <a:t> </a:t>
            </a:r>
            <a:r>
              <a:rPr sz="14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сферы</a:t>
            </a:r>
            <a:endParaRPr sz="1400" dirty="0">
              <a:latin typeface="Century Gothic"/>
              <a:cs typeface="Century Gothic"/>
            </a:endParaRPr>
          </a:p>
          <a:p>
            <a:pPr marL="547370" marR="636905" lvl="3" indent="-247015">
              <a:lnSpc>
                <a:spcPct val="100000"/>
              </a:lnSpc>
              <a:buFont typeface="Arial"/>
              <a:buChar char="•"/>
              <a:tabLst>
                <a:tab pos="513715" algn="l"/>
                <a:tab pos="514350" algn="l"/>
              </a:tabLst>
            </a:pPr>
            <a:r>
              <a:rPr sz="14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организационно</a:t>
            </a:r>
            <a:r>
              <a:rPr sz="1400" spc="-5" dirty="0">
                <a:solidFill>
                  <a:srgbClr val="4D4D4D"/>
                </a:solidFill>
                <a:latin typeface="Century Gothic"/>
                <a:cs typeface="Century Gothic"/>
              </a:rPr>
              <a:t>-</a:t>
            </a:r>
            <a:r>
              <a:rPr sz="14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экономический </a:t>
            </a:r>
            <a:r>
              <a:rPr sz="1400" i="1" spc="10" dirty="0">
                <a:solidFill>
                  <a:srgbClr val="4D4D4D"/>
                </a:solidFill>
                <a:latin typeface="Century Gothic"/>
                <a:cs typeface="Century Gothic"/>
              </a:rPr>
              <a:t>механизм </a:t>
            </a:r>
            <a:r>
              <a:rPr sz="14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управления  предприятием </a:t>
            </a:r>
            <a:r>
              <a:rPr sz="14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инвестиционно</a:t>
            </a:r>
            <a:r>
              <a:rPr sz="1400" spc="-10" dirty="0">
                <a:solidFill>
                  <a:srgbClr val="4D4D4D"/>
                </a:solidFill>
                <a:latin typeface="Century Gothic"/>
                <a:cs typeface="Century Gothic"/>
              </a:rPr>
              <a:t>-</a:t>
            </a:r>
            <a:r>
              <a:rPr sz="14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строительной</a:t>
            </a:r>
            <a:r>
              <a:rPr sz="14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 </a:t>
            </a:r>
            <a:r>
              <a:rPr sz="14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сферы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248297" y="2249931"/>
            <a:ext cx="155575" cy="360045"/>
          </a:xfrm>
          <a:custGeom>
            <a:avLst/>
            <a:gdLst/>
            <a:ahLst/>
            <a:cxnLst/>
            <a:rect l="l" t="t" r="r" b="b"/>
            <a:pathLst>
              <a:path w="155575" h="360044">
                <a:moveTo>
                  <a:pt x="0" y="360044"/>
                </a:moveTo>
                <a:lnTo>
                  <a:pt x="155359" y="360044"/>
                </a:lnTo>
                <a:lnTo>
                  <a:pt x="155359" y="0"/>
                </a:lnTo>
                <a:lnTo>
                  <a:pt x="0" y="0"/>
                </a:lnTo>
                <a:lnTo>
                  <a:pt x="0" y="360044"/>
                </a:lnTo>
                <a:close/>
              </a:path>
            </a:pathLst>
          </a:custGeom>
          <a:solidFill>
            <a:srgbClr val="008F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48297" y="2249931"/>
            <a:ext cx="155575" cy="360045"/>
          </a:xfrm>
          <a:custGeom>
            <a:avLst/>
            <a:gdLst/>
            <a:ahLst/>
            <a:cxnLst/>
            <a:rect l="l" t="t" r="r" b="b"/>
            <a:pathLst>
              <a:path w="155575" h="360044">
                <a:moveTo>
                  <a:pt x="0" y="360044"/>
                </a:moveTo>
                <a:lnTo>
                  <a:pt x="155359" y="360044"/>
                </a:lnTo>
                <a:lnTo>
                  <a:pt x="155359" y="0"/>
                </a:lnTo>
                <a:lnTo>
                  <a:pt x="0" y="0"/>
                </a:lnTo>
                <a:lnTo>
                  <a:pt x="0" y="360044"/>
                </a:lnTo>
                <a:close/>
              </a:path>
            </a:pathLst>
          </a:custGeom>
          <a:ln w="25400">
            <a:solidFill>
              <a:srgbClr val="008F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536333" y="2609976"/>
            <a:ext cx="3728720" cy="0"/>
          </a:xfrm>
          <a:custGeom>
            <a:avLst/>
            <a:gdLst/>
            <a:ahLst/>
            <a:cxnLst/>
            <a:rect l="l" t="t" r="r" b="b"/>
            <a:pathLst>
              <a:path w="3728720">
                <a:moveTo>
                  <a:pt x="0" y="0"/>
                </a:moveTo>
                <a:lnTo>
                  <a:pt x="3728453" y="0"/>
                </a:lnTo>
              </a:path>
            </a:pathLst>
          </a:custGeom>
          <a:ln w="19050">
            <a:solidFill>
              <a:srgbClr val="008F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6434328" y="231774"/>
            <a:ext cx="2561589" cy="1273302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6434328" y="1585340"/>
            <a:ext cx="2561589" cy="170776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8002" y="751966"/>
            <a:ext cx="155575" cy="360045"/>
          </a:xfrm>
          <a:custGeom>
            <a:avLst/>
            <a:gdLst/>
            <a:ahLst/>
            <a:cxnLst/>
            <a:rect l="l" t="t" r="r" b="b"/>
            <a:pathLst>
              <a:path w="155575" h="360044">
                <a:moveTo>
                  <a:pt x="0" y="360045"/>
                </a:moveTo>
                <a:lnTo>
                  <a:pt x="155359" y="360045"/>
                </a:lnTo>
                <a:lnTo>
                  <a:pt x="155359" y="0"/>
                </a:lnTo>
                <a:lnTo>
                  <a:pt x="0" y="0"/>
                </a:lnTo>
                <a:lnTo>
                  <a:pt x="0" y="360045"/>
                </a:lnTo>
                <a:close/>
              </a:path>
            </a:pathLst>
          </a:custGeom>
          <a:solidFill>
            <a:srgbClr val="008FD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8002" y="751966"/>
            <a:ext cx="155575" cy="360045"/>
          </a:xfrm>
          <a:custGeom>
            <a:avLst/>
            <a:gdLst/>
            <a:ahLst/>
            <a:cxnLst/>
            <a:rect l="l" t="t" r="r" b="b"/>
            <a:pathLst>
              <a:path w="155575" h="360044">
                <a:moveTo>
                  <a:pt x="0" y="360045"/>
                </a:moveTo>
                <a:lnTo>
                  <a:pt x="155359" y="360045"/>
                </a:lnTo>
                <a:lnTo>
                  <a:pt x="155359" y="0"/>
                </a:lnTo>
                <a:lnTo>
                  <a:pt x="0" y="0"/>
                </a:lnTo>
                <a:lnTo>
                  <a:pt x="0" y="360045"/>
                </a:lnTo>
                <a:close/>
              </a:path>
            </a:pathLst>
          </a:custGeom>
          <a:ln w="25400">
            <a:solidFill>
              <a:srgbClr val="008F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6851" y="1104264"/>
            <a:ext cx="3728720" cy="0"/>
          </a:xfrm>
          <a:custGeom>
            <a:avLst/>
            <a:gdLst/>
            <a:ahLst/>
            <a:cxnLst/>
            <a:rect l="l" t="t" r="r" b="b"/>
            <a:pathLst>
              <a:path w="3728720">
                <a:moveTo>
                  <a:pt x="0" y="0"/>
                </a:moveTo>
                <a:lnTo>
                  <a:pt x="3728415" y="0"/>
                </a:lnTo>
              </a:path>
            </a:pathLst>
          </a:custGeom>
          <a:ln w="19050">
            <a:solidFill>
              <a:srgbClr val="008F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33676" y="162228"/>
            <a:ext cx="1613667" cy="1796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591055" y="48767"/>
            <a:ext cx="338328" cy="463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0" y="341375"/>
            <a:ext cx="2401824" cy="4632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121407" y="341375"/>
            <a:ext cx="338328" cy="463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114401" y="100075"/>
            <a:ext cx="16268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45" dirty="0"/>
              <a:t>МАГИСТРАТУРА</a:t>
            </a:r>
            <a:endParaRPr sz="1600"/>
          </a:p>
        </p:txBody>
      </p:sp>
      <p:sp>
        <p:nvSpPr>
          <p:cNvPr id="10" name="object 10"/>
          <p:cNvSpPr txBox="1"/>
          <p:nvPr/>
        </p:nvSpPr>
        <p:spPr>
          <a:xfrm>
            <a:off x="114401" y="392684"/>
            <a:ext cx="6094730" cy="45586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859155" lvl="2" indent="-847090">
              <a:lnSpc>
                <a:spcPct val="100000"/>
              </a:lnSpc>
              <a:spcBef>
                <a:spcPts val="105"/>
              </a:spcBef>
              <a:buAutoNum type="arabicPeriod" startAt="2"/>
              <a:tabLst>
                <a:tab pos="859790" algn="l"/>
              </a:tabLst>
            </a:pPr>
            <a:r>
              <a:rPr sz="1600" b="1" dirty="0">
                <a:solidFill>
                  <a:srgbClr val="0064AA"/>
                </a:solidFill>
                <a:latin typeface="Arial"/>
                <a:cs typeface="Arial"/>
              </a:rPr>
              <a:t>Менеджмент</a:t>
            </a:r>
            <a:endParaRPr sz="1600">
              <a:latin typeface="Arial"/>
              <a:cs typeface="Arial"/>
            </a:endParaRPr>
          </a:p>
          <a:p>
            <a:pPr marL="398780">
              <a:lnSpc>
                <a:spcPct val="100000"/>
              </a:lnSpc>
              <a:spcBef>
                <a:spcPts val="1285"/>
              </a:spcBef>
            </a:pPr>
            <a:r>
              <a:rPr sz="1600" b="1" spc="-15" dirty="0">
                <a:solidFill>
                  <a:srgbClr val="003B5F"/>
                </a:solidFill>
                <a:latin typeface="Arial"/>
                <a:cs typeface="Arial"/>
              </a:rPr>
              <a:t>Области </a:t>
            </a:r>
            <a:r>
              <a:rPr sz="1600" b="1" spc="-5" dirty="0">
                <a:solidFill>
                  <a:srgbClr val="003B5F"/>
                </a:solidFill>
                <a:latin typeface="Arial"/>
                <a:cs typeface="Arial"/>
              </a:rPr>
              <a:t>знаний </a:t>
            </a:r>
            <a:r>
              <a:rPr sz="1600" b="1" dirty="0">
                <a:solidFill>
                  <a:srgbClr val="003B5F"/>
                </a:solidFill>
                <a:latin typeface="Arial"/>
                <a:cs typeface="Arial"/>
              </a:rPr>
              <a:t>и </a:t>
            </a:r>
            <a:r>
              <a:rPr sz="1600" b="1" spc="-5" dirty="0">
                <a:solidFill>
                  <a:srgbClr val="003B5F"/>
                </a:solidFill>
                <a:latin typeface="Arial"/>
                <a:cs typeface="Arial"/>
              </a:rPr>
              <a:t>профессиональные</a:t>
            </a:r>
            <a:r>
              <a:rPr sz="1600" b="1" spc="65" dirty="0">
                <a:solidFill>
                  <a:srgbClr val="003B5F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003B5F"/>
                </a:solidFill>
                <a:latin typeface="Arial"/>
                <a:cs typeface="Arial"/>
              </a:rPr>
              <a:t>компетенции</a:t>
            </a:r>
            <a:endParaRPr sz="1600">
              <a:latin typeface="Arial"/>
              <a:cs typeface="Arial"/>
            </a:endParaRPr>
          </a:p>
          <a:p>
            <a:pPr marL="541655" lvl="3" indent="-287020">
              <a:lnSpc>
                <a:spcPct val="100000"/>
              </a:lnSpc>
              <a:spcBef>
                <a:spcPts val="1500"/>
              </a:spcBef>
              <a:buFont typeface="Arial"/>
              <a:buChar char="•"/>
              <a:tabLst>
                <a:tab pos="541655" algn="l"/>
                <a:tab pos="542290" algn="l"/>
              </a:tabLst>
            </a:pP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способностью управлять организациями,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подразделениями,</a:t>
            </a:r>
            <a:r>
              <a:rPr sz="1100" i="1" spc="-125" dirty="0">
                <a:solidFill>
                  <a:srgbClr val="4D4D4D"/>
                </a:solidFill>
                <a:latin typeface="Century Gothic"/>
                <a:cs typeface="Century Gothic"/>
              </a:rPr>
              <a:t>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группами</a:t>
            </a:r>
            <a:endParaRPr sz="1100">
              <a:latin typeface="Century Gothic"/>
              <a:cs typeface="Century Gothic"/>
            </a:endParaRPr>
          </a:p>
          <a:p>
            <a:pPr marL="541655">
              <a:lnSpc>
                <a:spcPct val="100000"/>
              </a:lnSpc>
            </a:pP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(командами) </a:t>
            </a: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сотрудников, проектами </a:t>
            </a:r>
            <a:r>
              <a:rPr sz="1100" i="1" spc="5" dirty="0">
                <a:solidFill>
                  <a:srgbClr val="4D4D4D"/>
                </a:solidFill>
                <a:latin typeface="Century Gothic"/>
                <a:cs typeface="Century Gothic"/>
              </a:rPr>
              <a:t>и</a:t>
            </a:r>
            <a:r>
              <a:rPr sz="1100" i="1" spc="-75" dirty="0">
                <a:solidFill>
                  <a:srgbClr val="4D4D4D"/>
                </a:solidFill>
                <a:latin typeface="Century Gothic"/>
                <a:cs typeface="Century Gothic"/>
              </a:rPr>
              <a:t> </a:t>
            </a: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сетями</a:t>
            </a:r>
            <a:endParaRPr sz="1100">
              <a:latin typeface="Century Gothic"/>
              <a:cs typeface="Century Gothic"/>
            </a:endParaRPr>
          </a:p>
          <a:p>
            <a:pPr marL="541655" lvl="3" indent="-287020">
              <a:lnSpc>
                <a:spcPct val="100000"/>
              </a:lnSpc>
              <a:buFont typeface="Arial"/>
              <a:buChar char="•"/>
              <a:tabLst>
                <a:tab pos="541655" algn="l"/>
                <a:tab pos="542290" algn="l"/>
              </a:tabLst>
            </a:pP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способностью </a:t>
            </a:r>
            <a:r>
              <a:rPr sz="1100" i="1" spc="-15" dirty="0">
                <a:solidFill>
                  <a:srgbClr val="4D4D4D"/>
                </a:solidFill>
                <a:latin typeface="Century Gothic"/>
                <a:cs typeface="Century Gothic"/>
              </a:rPr>
              <a:t>разрабатывать </a:t>
            </a: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корпоративную </a:t>
            </a:r>
            <a:r>
              <a:rPr sz="11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стратегию,</a:t>
            </a:r>
            <a:r>
              <a:rPr sz="1100" i="1" spc="-105" dirty="0">
                <a:solidFill>
                  <a:srgbClr val="4D4D4D"/>
                </a:solidFill>
                <a:latin typeface="Century Gothic"/>
                <a:cs typeface="Century Gothic"/>
              </a:rPr>
              <a:t>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программы</a:t>
            </a:r>
            <a:endParaRPr sz="1100">
              <a:latin typeface="Century Gothic"/>
              <a:cs typeface="Century Gothic"/>
            </a:endParaRPr>
          </a:p>
          <a:p>
            <a:pPr marL="541655">
              <a:lnSpc>
                <a:spcPct val="100000"/>
              </a:lnSpc>
              <a:spcBef>
                <a:spcPts val="5"/>
              </a:spcBef>
            </a:pP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организационного </a:t>
            </a:r>
            <a:r>
              <a:rPr sz="1100" i="1" spc="-15" dirty="0">
                <a:solidFill>
                  <a:srgbClr val="4D4D4D"/>
                </a:solidFill>
                <a:latin typeface="Century Gothic"/>
                <a:cs typeface="Century Gothic"/>
              </a:rPr>
              <a:t>развития </a:t>
            </a:r>
            <a:r>
              <a:rPr sz="1100" i="1" spc="10" dirty="0">
                <a:solidFill>
                  <a:srgbClr val="4D4D4D"/>
                </a:solidFill>
                <a:latin typeface="Century Gothic"/>
                <a:cs typeface="Century Gothic"/>
              </a:rPr>
              <a:t>и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изменений </a:t>
            </a:r>
            <a:r>
              <a:rPr sz="1100" i="1" spc="10" dirty="0">
                <a:solidFill>
                  <a:srgbClr val="4D4D4D"/>
                </a:solidFill>
                <a:latin typeface="Century Gothic"/>
                <a:cs typeface="Century Gothic"/>
              </a:rPr>
              <a:t>и </a:t>
            </a: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обеспечивать их</a:t>
            </a:r>
            <a:r>
              <a:rPr sz="1100" i="1" spc="-125" dirty="0">
                <a:solidFill>
                  <a:srgbClr val="4D4D4D"/>
                </a:solidFill>
                <a:latin typeface="Century Gothic"/>
                <a:cs typeface="Century Gothic"/>
              </a:rPr>
              <a:t>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реализацию;</a:t>
            </a:r>
            <a:endParaRPr sz="1100">
              <a:latin typeface="Century Gothic"/>
              <a:cs typeface="Century Gothic"/>
            </a:endParaRPr>
          </a:p>
          <a:p>
            <a:pPr marL="541655" lvl="3" indent="-287020">
              <a:lnSpc>
                <a:spcPct val="100000"/>
              </a:lnSpc>
              <a:buFont typeface="Arial"/>
              <a:buChar char="•"/>
              <a:tabLst>
                <a:tab pos="541655" algn="l"/>
                <a:tab pos="542290" algn="l"/>
              </a:tabLst>
            </a:pP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способностью использовать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современные методы</a:t>
            </a:r>
            <a:r>
              <a:rPr sz="1100" i="1" spc="-185" dirty="0">
                <a:solidFill>
                  <a:srgbClr val="4D4D4D"/>
                </a:solidFill>
                <a:latin typeface="Century Gothic"/>
                <a:cs typeface="Century Gothic"/>
              </a:rPr>
              <a:t>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управления</a:t>
            </a:r>
            <a:endParaRPr sz="1100">
              <a:latin typeface="Century Gothic"/>
              <a:cs typeface="Century Gothic"/>
            </a:endParaRPr>
          </a:p>
          <a:p>
            <a:pPr marL="541655">
              <a:lnSpc>
                <a:spcPct val="100000"/>
              </a:lnSpc>
            </a:pP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корпоративными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финансами </a:t>
            </a:r>
            <a:r>
              <a:rPr sz="1100" i="1" spc="15" dirty="0">
                <a:solidFill>
                  <a:srgbClr val="4D4D4D"/>
                </a:solidFill>
                <a:latin typeface="Century Gothic"/>
                <a:cs typeface="Century Gothic"/>
              </a:rPr>
              <a:t>для </a:t>
            </a: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решения стратегических</a:t>
            </a:r>
            <a:r>
              <a:rPr sz="1100" i="1" spc="-190" dirty="0">
                <a:solidFill>
                  <a:srgbClr val="4D4D4D"/>
                </a:solidFill>
                <a:latin typeface="Century Gothic"/>
                <a:cs typeface="Century Gothic"/>
              </a:rPr>
              <a:t> </a:t>
            </a:r>
            <a:r>
              <a:rPr sz="11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задач</a:t>
            </a:r>
            <a:endParaRPr sz="1100">
              <a:latin typeface="Century Gothic"/>
              <a:cs typeface="Century Gothic"/>
            </a:endParaRPr>
          </a:p>
          <a:p>
            <a:pPr marL="541655" marR="226060" lvl="3" indent="-287020">
              <a:lnSpc>
                <a:spcPct val="100000"/>
              </a:lnSpc>
              <a:buFont typeface="Arial"/>
              <a:buChar char="•"/>
              <a:tabLst>
                <a:tab pos="541655" algn="l"/>
                <a:tab pos="542290" algn="l"/>
              </a:tabLst>
            </a:pP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способностью использовать количественные </a:t>
            </a:r>
            <a:r>
              <a:rPr sz="1100" i="1" spc="10" dirty="0">
                <a:solidFill>
                  <a:srgbClr val="4D4D4D"/>
                </a:solidFill>
                <a:latin typeface="Century Gothic"/>
                <a:cs typeface="Century Gothic"/>
              </a:rPr>
              <a:t>и </a:t>
            </a: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качественные методы </a:t>
            </a:r>
            <a:r>
              <a:rPr sz="1100" i="1" spc="15" dirty="0">
                <a:solidFill>
                  <a:srgbClr val="4D4D4D"/>
                </a:solidFill>
                <a:latin typeface="Century Gothic"/>
                <a:cs typeface="Century Gothic"/>
              </a:rPr>
              <a:t>для 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проведения прикладных </a:t>
            </a:r>
            <a:r>
              <a:rPr sz="1100" i="1" spc="5" dirty="0">
                <a:solidFill>
                  <a:srgbClr val="4D4D4D"/>
                </a:solidFill>
                <a:latin typeface="Century Gothic"/>
                <a:cs typeface="Century Gothic"/>
              </a:rPr>
              <a:t>исследований и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управления</a:t>
            </a:r>
            <a:r>
              <a:rPr sz="1100" i="1" spc="-215" dirty="0">
                <a:solidFill>
                  <a:srgbClr val="4D4D4D"/>
                </a:solidFill>
                <a:latin typeface="Century Gothic"/>
                <a:cs typeface="Century Gothic"/>
              </a:rPr>
              <a:t>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бизнес</a:t>
            </a:r>
            <a:r>
              <a:rPr sz="1100" dirty="0">
                <a:solidFill>
                  <a:srgbClr val="4D4D4D"/>
                </a:solidFill>
                <a:latin typeface="Century Gothic"/>
                <a:cs typeface="Century Gothic"/>
              </a:rPr>
              <a:t>-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процессами,  </a:t>
            </a:r>
            <a:r>
              <a:rPr sz="11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готовить </a:t>
            </a: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аналитические материалы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по </a:t>
            </a: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результатам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их</a:t>
            </a:r>
            <a:r>
              <a:rPr sz="1100" i="1" spc="-105" dirty="0">
                <a:solidFill>
                  <a:srgbClr val="4D4D4D"/>
                </a:solidFill>
                <a:latin typeface="Century Gothic"/>
                <a:cs typeface="Century Gothic"/>
              </a:rPr>
              <a:t> </a:t>
            </a: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применения</a:t>
            </a:r>
            <a:endParaRPr sz="1100">
              <a:latin typeface="Century Gothic"/>
              <a:cs typeface="Century Gothic"/>
            </a:endParaRPr>
          </a:p>
          <a:p>
            <a:pPr marL="541655" lvl="3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541655" algn="l"/>
                <a:tab pos="542290" algn="l"/>
              </a:tabLst>
            </a:pP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способностью использовать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современные </a:t>
            </a: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методы</a:t>
            </a:r>
            <a:r>
              <a:rPr sz="1100" i="1" spc="-185" dirty="0">
                <a:solidFill>
                  <a:srgbClr val="4D4D4D"/>
                </a:solidFill>
                <a:latin typeface="Century Gothic"/>
                <a:cs typeface="Century Gothic"/>
              </a:rPr>
              <a:t>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управления</a:t>
            </a:r>
            <a:endParaRPr sz="1100">
              <a:latin typeface="Century Gothic"/>
              <a:cs typeface="Century Gothic"/>
            </a:endParaRPr>
          </a:p>
          <a:p>
            <a:pPr marL="541655">
              <a:lnSpc>
                <a:spcPct val="100000"/>
              </a:lnSpc>
            </a:pP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корпоративными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финансами </a:t>
            </a:r>
            <a:r>
              <a:rPr sz="1100" i="1" spc="15" dirty="0">
                <a:solidFill>
                  <a:srgbClr val="4D4D4D"/>
                </a:solidFill>
                <a:latin typeface="Century Gothic"/>
                <a:cs typeface="Century Gothic"/>
              </a:rPr>
              <a:t>для </a:t>
            </a: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решения стратегических</a:t>
            </a:r>
            <a:r>
              <a:rPr sz="1100" i="1" spc="-190" dirty="0">
                <a:solidFill>
                  <a:srgbClr val="4D4D4D"/>
                </a:solidFill>
                <a:latin typeface="Century Gothic"/>
                <a:cs typeface="Century Gothic"/>
              </a:rPr>
              <a:t> </a:t>
            </a:r>
            <a:r>
              <a:rPr sz="11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задач</a:t>
            </a:r>
            <a:endParaRPr sz="1100">
              <a:latin typeface="Century Gothic"/>
              <a:cs typeface="Century Gothic"/>
            </a:endParaRPr>
          </a:p>
          <a:p>
            <a:pPr marL="541655" marR="346710" lvl="3" indent="-287020">
              <a:lnSpc>
                <a:spcPct val="100000"/>
              </a:lnSpc>
              <a:buFont typeface="Arial"/>
              <a:buChar char="•"/>
              <a:tabLst>
                <a:tab pos="541655" algn="l"/>
                <a:tab pos="542290" algn="l"/>
              </a:tabLst>
            </a:pP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способностью проводить самостоятельные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исследования,</a:t>
            </a:r>
            <a:r>
              <a:rPr sz="1100" i="1" spc="-170" dirty="0">
                <a:solidFill>
                  <a:srgbClr val="4D4D4D"/>
                </a:solidFill>
                <a:latin typeface="Century Gothic"/>
                <a:cs typeface="Century Gothic"/>
              </a:rPr>
              <a:t> </a:t>
            </a: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обосновывать  актуальность </a:t>
            </a:r>
            <a:r>
              <a:rPr sz="1100" i="1" spc="10" dirty="0">
                <a:solidFill>
                  <a:srgbClr val="4D4D4D"/>
                </a:solidFill>
                <a:latin typeface="Century Gothic"/>
                <a:cs typeface="Century Gothic"/>
              </a:rPr>
              <a:t>и </a:t>
            </a:r>
            <a:r>
              <a:rPr sz="11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практическую </a:t>
            </a: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значимость избранной </a:t>
            </a:r>
            <a:r>
              <a:rPr sz="11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темы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научного  исследования</a:t>
            </a:r>
            <a:endParaRPr sz="1100">
              <a:latin typeface="Century Gothic"/>
              <a:cs typeface="Century Gothic"/>
            </a:endParaRPr>
          </a:p>
          <a:p>
            <a:pPr marL="541655" lvl="3" indent="-287020">
              <a:lnSpc>
                <a:spcPct val="100000"/>
              </a:lnSpc>
              <a:buFont typeface="Arial"/>
              <a:buChar char="•"/>
              <a:tabLst>
                <a:tab pos="541655" algn="l"/>
                <a:tab pos="542290" algn="l"/>
              </a:tabLst>
            </a:pPr>
            <a:r>
              <a:rPr sz="1100" i="1" spc="10" dirty="0">
                <a:solidFill>
                  <a:srgbClr val="4D4D4D"/>
                </a:solidFill>
                <a:latin typeface="Century Gothic"/>
                <a:cs typeface="Century Gothic"/>
              </a:rPr>
              <a:t>владением </a:t>
            </a:r>
            <a:r>
              <a:rPr sz="1100" i="1" spc="5" dirty="0">
                <a:solidFill>
                  <a:srgbClr val="4D4D4D"/>
                </a:solidFill>
                <a:latin typeface="Century Gothic"/>
                <a:cs typeface="Century Gothic"/>
              </a:rPr>
              <a:t>методами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экономического </a:t>
            </a:r>
            <a:r>
              <a:rPr sz="1100" i="1" spc="5" dirty="0">
                <a:solidFill>
                  <a:srgbClr val="4D4D4D"/>
                </a:solidFill>
                <a:latin typeface="Century Gothic"/>
                <a:cs typeface="Century Gothic"/>
              </a:rPr>
              <a:t>и </a:t>
            </a: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стратегического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анализа</a:t>
            </a:r>
            <a:r>
              <a:rPr sz="1100" i="1" spc="-190" dirty="0">
                <a:solidFill>
                  <a:srgbClr val="4D4D4D"/>
                </a:solidFill>
                <a:latin typeface="Century Gothic"/>
                <a:cs typeface="Century Gothic"/>
              </a:rPr>
              <a:t>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поведения</a:t>
            </a:r>
            <a:endParaRPr sz="1100">
              <a:latin typeface="Century Gothic"/>
              <a:cs typeface="Century Gothic"/>
            </a:endParaRPr>
          </a:p>
          <a:p>
            <a:pPr marL="541655">
              <a:lnSpc>
                <a:spcPct val="100000"/>
              </a:lnSpc>
              <a:spcBef>
                <a:spcPts val="5"/>
              </a:spcBef>
            </a:pP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экономических </a:t>
            </a: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агентов </a:t>
            </a:r>
            <a:r>
              <a:rPr sz="1100" i="1" spc="10" dirty="0">
                <a:solidFill>
                  <a:srgbClr val="4D4D4D"/>
                </a:solidFill>
                <a:latin typeface="Century Gothic"/>
                <a:cs typeface="Century Gothic"/>
              </a:rPr>
              <a:t>и </a:t>
            </a:r>
            <a:r>
              <a:rPr sz="11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рынков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в </a:t>
            </a:r>
            <a:r>
              <a:rPr sz="1100" i="1" spc="5" dirty="0">
                <a:solidFill>
                  <a:srgbClr val="4D4D4D"/>
                </a:solidFill>
                <a:latin typeface="Century Gothic"/>
                <a:cs typeface="Century Gothic"/>
              </a:rPr>
              <a:t>глобальной</a:t>
            </a:r>
            <a:r>
              <a:rPr sz="1100" i="1" spc="-175" dirty="0">
                <a:solidFill>
                  <a:srgbClr val="4D4D4D"/>
                </a:solidFill>
                <a:latin typeface="Century Gothic"/>
                <a:cs typeface="Century Gothic"/>
              </a:rPr>
              <a:t>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среде</a:t>
            </a:r>
            <a:endParaRPr sz="1100">
              <a:latin typeface="Century Gothic"/>
              <a:cs typeface="Century Gothic"/>
            </a:endParaRPr>
          </a:p>
          <a:p>
            <a:pPr marL="541655" lvl="3" indent="-287020">
              <a:lnSpc>
                <a:spcPct val="100000"/>
              </a:lnSpc>
              <a:buFont typeface="Arial"/>
              <a:buChar char="•"/>
              <a:tabLst>
                <a:tab pos="541655" algn="l"/>
                <a:tab pos="542290" algn="l"/>
              </a:tabLst>
            </a:pP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готовностью </a:t>
            </a:r>
            <a:r>
              <a:rPr sz="1100" i="1" spc="-15" dirty="0">
                <a:solidFill>
                  <a:srgbClr val="4D4D4D"/>
                </a:solidFill>
                <a:latin typeface="Century Gothic"/>
                <a:cs typeface="Century Gothic"/>
              </a:rPr>
              <a:t>к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применению </a:t>
            </a: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эффективных </a:t>
            </a:r>
            <a:r>
              <a:rPr sz="1100" i="1" spc="10" dirty="0">
                <a:solidFill>
                  <a:srgbClr val="4D4D4D"/>
                </a:solidFill>
                <a:latin typeface="Century Gothic"/>
                <a:cs typeface="Century Gothic"/>
              </a:rPr>
              <a:t>схем</a:t>
            </a:r>
            <a:r>
              <a:rPr sz="1100" i="1" spc="-200" dirty="0">
                <a:solidFill>
                  <a:srgbClr val="4D4D4D"/>
                </a:solidFill>
                <a:latin typeface="Century Gothic"/>
                <a:cs typeface="Century Gothic"/>
              </a:rPr>
              <a:t> </a:t>
            </a: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финансирования</a:t>
            </a:r>
            <a:endParaRPr sz="1100">
              <a:latin typeface="Century Gothic"/>
              <a:cs typeface="Century Gothic"/>
            </a:endParaRPr>
          </a:p>
          <a:p>
            <a:pPr marL="541655">
              <a:lnSpc>
                <a:spcPct val="100000"/>
              </a:lnSpc>
            </a:pP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инвестиционных, инновационных </a:t>
            </a:r>
            <a:r>
              <a:rPr sz="1100" i="1" spc="5" dirty="0">
                <a:solidFill>
                  <a:srgbClr val="4D4D4D"/>
                </a:solidFill>
                <a:latin typeface="Century Gothic"/>
                <a:cs typeface="Century Gothic"/>
              </a:rPr>
              <a:t>и </a:t>
            </a: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социально</a:t>
            </a:r>
            <a:r>
              <a:rPr sz="1100" spc="-5" dirty="0">
                <a:solidFill>
                  <a:srgbClr val="4D4D4D"/>
                </a:solidFill>
                <a:latin typeface="Century Gothic"/>
                <a:cs typeface="Century Gothic"/>
              </a:rPr>
              <a:t>-</a:t>
            </a: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ориентированных</a:t>
            </a:r>
            <a:r>
              <a:rPr sz="1100" i="1" spc="-160" dirty="0">
                <a:solidFill>
                  <a:srgbClr val="4D4D4D"/>
                </a:solidFill>
                <a:latin typeface="Century Gothic"/>
                <a:cs typeface="Century Gothic"/>
              </a:rPr>
              <a:t> </a:t>
            </a: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проектов;</a:t>
            </a:r>
            <a:endParaRPr sz="1100">
              <a:latin typeface="Century Gothic"/>
              <a:cs typeface="Century Gothic"/>
            </a:endParaRPr>
          </a:p>
          <a:p>
            <a:pPr marL="541655" lvl="3" indent="-287020">
              <a:lnSpc>
                <a:spcPct val="100000"/>
              </a:lnSpc>
              <a:buFont typeface="Arial"/>
              <a:buChar char="•"/>
              <a:tabLst>
                <a:tab pos="541655" algn="l"/>
                <a:tab pos="542290" algn="l"/>
              </a:tabLst>
            </a:pP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способностью </a:t>
            </a:r>
            <a:r>
              <a:rPr sz="11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к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управлению финансовыми </a:t>
            </a: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отношениями при</a:t>
            </a:r>
            <a:r>
              <a:rPr sz="1100" i="1" spc="-210" dirty="0">
                <a:solidFill>
                  <a:srgbClr val="4D4D4D"/>
                </a:solidFill>
                <a:latin typeface="Century Gothic"/>
                <a:cs typeface="Century Gothic"/>
              </a:rPr>
              <a:t>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реализации</a:t>
            </a:r>
            <a:endParaRPr sz="1100">
              <a:latin typeface="Century Gothic"/>
              <a:cs typeface="Century Gothic"/>
            </a:endParaRPr>
          </a:p>
          <a:p>
            <a:pPr marL="541655">
              <a:lnSpc>
                <a:spcPct val="100000"/>
              </a:lnSpc>
            </a:pP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инвестиционно</a:t>
            </a:r>
            <a:r>
              <a:rPr sz="1100" spc="-5" dirty="0">
                <a:solidFill>
                  <a:srgbClr val="4D4D4D"/>
                </a:solidFill>
                <a:latin typeface="Century Gothic"/>
                <a:cs typeface="Century Gothic"/>
              </a:rPr>
              <a:t>-</a:t>
            </a: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строительных</a:t>
            </a:r>
            <a:r>
              <a:rPr sz="1100" i="1" spc="-75" dirty="0">
                <a:solidFill>
                  <a:srgbClr val="4D4D4D"/>
                </a:solidFill>
                <a:latin typeface="Century Gothic"/>
                <a:cs typeface="Century Gothic"/>
              </a:rPr>
              <a:t> </a:t>
            </a: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проектов</a:t>
            </a:r>
            <a:endParaRPr sz="1100">
              <a:latin typeface="Century Gothic"/>
              <a:cs typeface="Century Gothic"/>
            </a:endParaRPr>
          </a:p>
          <a:p>
            <a:pPr marL="541655" lvl="3" indent="-287020">
              <a:lnSpc>
                <a:spcPct val="100000"/>
              </a:lnSpc>
              <a:buFont typeface="Arial"/>
              <a:buChar char="•"/>
              <a:tabLst>
                <a:tab pos="541655" algn="l"/>
                <a:tab pos="542290" algn="l"/>
              </a:tabLst>
            </a:pP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способностью </a:t>
            </a:r>
            <a:r>
              <a:rPr sz="11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применять </a:t>
            </a:r>
            <a:r>
              <a:rPr sz="1100" i="1" spc="5" dirty="0">
                <a:solidFill>
                  <a:srgbClr val="4D4D4D"/>
                </a:solidFill>
                <a:latin typeface="Century Gothic"/>
                <a:cs typeface="Century Gothic"/>
              </a:rPr>
              <a:t>и </a:t>
            </a:r>
            <a:r>
              <a:rPr sz="1100" i="1" spc="-10" dirty="0">
                <a:solidFill>
                  <a:srgbClr val="4D4D4D"/>
                </a:solidFill>
                <a:latin typeface="Century Gothic"/>
                <a:cs typeface="Century Gothic"/>
              </a:rPr>
              <a:t>адаптировать базовые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положения</a:t>
            </a:r>
            <a:r>
              <a:rPr sz="1100" i="1" spc="-125" dirty="0">
                <a:solidFill>
                  <a:srgbClr val="4D4D4D"/>
                </a:solidFill>
                <a:latin typeface="Century Gothic"/>
                <a:cs typeface="Century Gothic"/>
              </a:rPr>
              <a:t> </a:t>
            </a:r>
            <a:r>
              <a:rPr sz="1100" i="1" dirty="0">
                <a:solidFill>
                  <a:srgbClr val="4D4D4D"/>
                </a:solidFill>
                <a:latin typeface="Century Gothic"/>
                <a:cs typeface="Century Gothic"/>
              </a:rPr>
              <a:t>управления</a:t>
            </a:r>
            <a:endParaRPr sz="1100">
              <a:latin typeface="Century Gothic"/>
              <a:cs typeface="Century Gothic"/>
            </a:endParaRPr>
          </a:p>
          <a:p>
            <a:pPr marL="541655">
              <a:lnSpc>
                <a:spcPct val="100000"/>
              </a:lnSpc>
              <a:spcBef>
                <a:spcPts val="5"/>
              </a:spcBef>
            </a:pP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стоимостью</a:t>
            </a:r>
            <a:r>
              <a:rPr sz="1100" i="1" spc="-40" dirty="0">
                <a:solidFill>
                  <a:srgbClr val="4D4D4D"/>
                </a:solidFill>
                <a:latin typeface="Century Gothic"/>
                <a:cs typeface="Century Gothic"/>
              </a:rPr>
              <a:t> </a:t>
            </a:r>
            <a:r>
              <a:rPr sz="1100" i="1" spc="-5" dirty="0">
                <a:solidFill>
                  <a:srgbClr val="4D4D4D"/>
                </a:solidFill>
                <a:latin typeface="Century Gothic"/>
                <a:cs typeface="Century Gothic"/>
              </a:rPr>
              <a:t>бизнеса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580378" y="279907"/>
            <a:ext cx="2470912" cy="144576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573773" y="1812289"/>
            <a:ext cx="2470912" cy="1578863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4401" y="100075"/>
            <a:ext cx="16268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45" dirty="0"/>
              <a:t>МАГИСТРАТУРА</a:t>
            </a:r>
            <a:endParaRPr sz="1600"/>
          </a:p>
        </p:txBody>
      </p:sp>
      <p:sp>
        <p:nvSpPr>
          <p:cNvPr id="3" name="object 3"/>
          <p:cNvSpPr/>
          <p:nvPr/>
        </p:nvSpPr>
        <p:spPr>
          <a:xfrm>
            <a:off x="251523" y="1347558"/>
            <a:ext cx="4356100" cy="3600450"/>
          </a:xfrm>
          <a:custGeom>
            <a:avLst/>
            <a:gdLst/>
            <a:ahLst/>
            <a:cxnLst/>
            <a:rect l="l" t="t" r="r" b="b"/>
            <a:pathLst>
              <a:path w="4356100" h="3600450">
                <a:moveTo>
                  <a:pt x="0" y="3600450"/>
                </a:moveTo>
                <a:lnTo>
                  <a:pt x="4355846" y="3600450"/>
                </a:lnTo>
                <a:lnTo>
                  <a:pt x="4355846" y="0"/>
                </a:lnTo>
                <a:lnTo>
                  <a:pt x="0" y="0"/>
                </a:lnTo>
                <a:lnTo>
                  <a:pt x="0" y="3600450"/>
                </a:lnTo>
                <a:close/>
              </a:path>
            </a:pathLst>
          </a:custGeom>
          <a:solidFill>
            <a:srgbClr val="006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607433" y="1347558"/>
            <a:ext cx="4285615" cy="3600450"/>
          </a:xfrm>
          <a:custGeom>
            <a:avLst/>
            <a:gdLst/>
            <a:ahLst/>
            <a:cxnLst/>
            <a:rect l="l" t="t" r="r" b="b"/>
            <a:pathLst>
              <a:path w="4285615" h="3600450">
                <a:moveTo>
                  <a:pt x="0" y="3600450"/>
                </a:moveTo>
                <a:lnTo>
                  <a:pt x="4285107" y="3600450"/>
                </a:lnTo>
                <a:lnTo>
                  <a:pt x="4285107" y="0"/>
                </a:lnTo>
                <a:lnTo>
                  <a:pt x="0" y="0"/>
                </a:lnTo>
                <a:lnTo>
                  <a:pt x="0" y="3600450"/>
                </a:lnTo>
                <a:close/>
              </a:path>
            </a:pathLst>
          </a:custGeom>
          <a:solidFill>
            <a:srgbClr val="0064A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607433" y="1341246"/>
            <a:ext cx="0" cy="3625850"/>
          </a:xfrm>
          <a:custGeom>
            <a:avLst/>
            <a:gdLst/>
            <a:ahLst/>
            <a:cxnLst/>
            <a:rect l="l" t="t" r="r" b="b"/>
            <a:pathLst>
              <a:path h="3625850">
                <a:moveTo>
                  <a:pt x="0" y="0"/>
                </a:moveTo>
                <a:lnTo>
                  <a:pt x="0" y="362581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251523" y="1341246"/>
            <a:ext cx="0" cy="3625850"/>
          </a:xfrm>
          <a:custGeom>
            <a:avLst/>
            <a:gdLst/>
            <a:ahLst/>
            <a:cxnLst/>
            <a:rect l="l" t="t" r="r" b="b"/>
            <a:pathLst>
              <a:path h="3625850">
                <a:moveTo>
                  <a:pt x="0" y="0"/>
                </a:moveTo>
                <a:lnTo>
                  <a:pt x="0" y="362581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892540" y="1341246"/>
            <a:ext cx="0" cy="3625850"/>
          </a:xfrm>
          <a:custGeom>
            <a:avLst/>
            <a:gdLst/>
            <a:ahLst/>
            <a:cxnLst/>
            <a:rect l="l" t="t" r="r" b="b"/>
            <a:pathLst>
              <a:path h="3625850">
                <a:moveTo>
                  <a:pt x="0" y="0"/>
                </a:moveTo>
                <a:lnTo>
                  <a:pt x="0" y="3625811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5173" y="1347596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127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45173" y="4948008"/>
            <a:ext cx="8653780" cy="0"/>
          </a:xfrm>
          <a:custGeom>
            <a:avLst/>
            <a:gdLst/>
            <a:ahLst/>
            <a:cxnLst/>
            <a:rect l="l" t="t" r="r" b="b"/>
            <a:pathLst>
              <a:path w="8653780">
                <a:moveTo>
                  <a:pt x="0" y="0"/>
                </a:moveTo>
                <a:lnTo>
                  <a:pt x="8653716" y="0"/>
                </a:lnTo>
              </a:path>
            </a:pathLst>
          </a:custGeom>
          <a:ln w="381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114401" y="392684"/>
            <a:ext cx="4355465" cy="402526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-5" dirty="0">
                <a:solidFill>
                  <a:srgbClr val="0064AA"/>
                </a:solidFill>
                <a:latin typeface="Arial"/>
                <a:cs typeface="Arial"/>
              </a:rPr>
              <a:t>38.04.02</a:t>
            </a:r>
            <a:r>
              <a:rPr sz="1600" b="1" spc="-25" dirty="0">
                <a:solidFill>
                  <a:srgbClr val="0064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64AA"/>
                </a:solidFill>
                <a:latin typeface="Arial"/>
                <a:cs typeface="Arial"/>
              </a:rPr>
              <a:t>Менеджмент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2100">
              <a:latin typeface="Times New Roman"/>
              <a:cs typeface="Times New Roman"/>
            </a:endParaRPr>
          </a:p>
          <a:p>
            <a:pPr marL="372110">
              <a:lnSpc>
                <a:spcPct val="100000"/>
              </a:lnSpc>
            </a:pPr>
            <a:r>
              <a:rPr sz="1600" b="1" spc="-15" dirty="0">
                <a:solidFill>
                  <a:srgbClr val="003B5F"/>
                </a:solidFill>
                <a:latin typeface="Arial"/>
                <a:cs typeface="Arial"/>
              </a:rPr>
              <a:t>Изучаемые</a:t>
            </a:r>
            <a:r>
              <a:rPr sz="1600" b="1" spc="50" dirty="0">
                <a:solidFill>
                  <a:srgbClr val="003B5F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3B5F"/>
                </a:solidFill>
                <a:latin typeface="Arial"/>
                <a:cs typeface="Arial"/>
              </a:rPr>
              <a:t>дисциплины</a:t>
            </a:r>
            <a:endParaRPr sz="16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>
              <a:latin typeface="Times New Roman"/>
              <a:cs typeface="Times New Roman"/>
            </a:endParaRPr>
          </a:p>
          <a:p>
            <a:pPr marL="208915">
              <a:lnSpc>
                <a:spcPct val="100000"/>
              </a:lnSpc>
              <a:spcBef>
                <a:spcPts val="5"/>
              </a:spcBef>
            </a:pPr>
            <a:r>
              <a:rPr sz="1400" i="1" spc="-10" dirty="0">
                <a:solidFill>
                  <a:srgbClr val="FFFFFF"/>
                </a:solidFill>
                <a:latin typeface="Century Gothic"/>
                <a:cs typeface="Century Gothic"/>
              </a:rPr>
              <a:t>Современный стратегический</a:t>
            </a:r>
            <a:r>
              <a:rPr sz="1400" i="1" spc="-2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i="1" dirty="0">
                <a:solidFill>
                  <a:srgbClr val="FFFFFF"/>
                </a:solidFill>
                <a:latin typeface="Century Gothic"/>
                <a:cs typeface="Century Gothic"/>
              </a:rPr>
              <a:t>анализ</a:t>
            </a:r>
            <a:endParaRPr sz="1400">
              <a:latin typeface="Century Gothic"/>
              <a:cs typeface="Century Gothic"/>
            </a:endParaRPr>
          </a:p>
          <a:p>
            <a:pPr marL="208915">
              <a:lnSpc>
                <a:spcPct val="100000"/>
              </a:lnSpc>
            </a:pPr>
            <a:r>
              <a:rPr sz="14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Управленческая экономика</a:t>
            </a:r>
            <a:endParaRPr sz="1400">
              <a:latin typeface="Century Gothic"/>
              <a:cs typeface="Century Gothic"/>
            </a:endParaRPr>
          </a:p>
          <a:p>
            <a:pPr marL="208915">
              <a:lnSpc>
                <a:spcPct val="100000"/>
              </a:lnSpc>
            </a:pPr>
            <a:r>
              <a:rPr sz="1400" i="1" spc="-15" dirty="0">
                <a:solidFill>
                  <a:srgbClr val="FFFFFF"/>
                </a:solidFill>
                <a:latin typeface="Century Gothic"/>
                <a:cs typeface="Century Gothic"/>
              </a:rPr>
              <a:t>Методы </a:t>
            </a:r>
            <a:r>
              <a:rPr sz="1400" i="1" dirty="0">
                <a:solidFill>
                  <a:srgbClr val="FFFFFF"/>
                </a:solidFill>
                <a:latin typeface="Century Gothic"/>
                <a:cs typeface="Century Gothic"/>
              </a:rPr>
              <a:t>исследований </a:t>
            </a:r>
            <a:r>
              <a:rPr sz="14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в менеджменте</a:t>
            </a:r>
            <a:endParaRPr sz="1400">
              <a:latin typeface="Century Gothic"/>
              <a:cs typeface="Century Gothic"/>
            </a:endParaRPr>
          </a:p>
          <a:p>
            <a:pPr marL="208915">
              <a:lnSpc>
                <a:spcPct val="100000"/>
              </a:lnSpc>
            </a:pPr>
            <a:r>
              <a:rPr sz="1400" i="1" spc="-10" dirty="0">
                <a:solidFill>
                  <a:srgbClr val="FFFFFF"/>
                </a:solidFill>
                <a:latin typeface="Century Gothic"/>
                <a:cs typeface="Century Gothic"/>
              </a:rPr>
              <a:t>Теория</a:t>
            </a:r>
            <a:r>
              <a:rPr sz="1400" i="1" spc="1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i="1" dirty="0">
                <a:solidFill>
                  <a:srgbClr val="FFFFFF"/>
                </a:solidFill>
                <a:latin typeface="Century Gothic"/>
                <a:cs typeface="Century Gothic"/>
              </a:rPr>
              <a:t>организации</a:t>
            </a:r>
            <a:endParaRPr sz="1400">
              <a:latin typeface="Century Gothic"/>
              <a:cs typeface="Century Gothic"/>
            </a:endParaRPr>
          </a:p>
          <a:p>
            <a:pPr marL="208915" marR="1707514">
              <a:lnSpc>
                <a:spcPct val="100000"/>
              </a:lnSpc>
            </a:pPr>
            <a:r>
              <a:rPr sz="1400" i="1" spc="-15" dirty="0">
                <a:solidFill>
                  <a:srgbClr val="FFFFFF"/>
                </a:solidFill>
                <a:latin typeface="Century Gothic"/>
                <a:cs typeface="Century Gothic"/>
              </a:rPr>
              <a:t>Корпоративные </a:t>
            </a:r>
            <a:r>
              <a:rPr sz="1400" i="1" spc="-10" dirty="0">
                <a:solidFill>
                  <a:srgbClr val="FFFFFF"/>
                </a:solidFill>
                <a:latin typeface="Century Gothic"/>
                <a:cs typeface="Century Gothic"/>
              </a:rPr>
              <a:t>финансы  </a:t>
            </a:r>
            <a:r>
              <a:rPr sz="1400" i="1" spc="5" dirty="0">
                <a:solidFill>
                  <a:srgbClr val="FFFFFF"/>
                </a:solidFill>
                <a:latin typeface="Century Gothic"/>
                <a:cs typeface="Century Gothic"/>
              </a:rPr>
              <a:t>Деловой </a:t>
            </a:r>
            <a:r>
              <a:rPr sz="1400" i="1" spc="-15" dirty="0">
                <a:solidFill>
                  <a:srgbClr val="FFFFFF"/>
                </a:solidFill>
                <a:latin typeface="Century Gothic"/>
                <a:cs typeface="Century Gothic"/>
              </a:rPr>
              <a:t>иностранный</a:t>
            </a:r>
            <a:r>
              <a:rPr sz="1400" i="1" spc="-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i="1" spc="-25" dirty="0">
                <a:solidFill>
                  <a:srgbClr val="FFFFFF"/>
                </a:solidFill>
                <a:latin typeface="Century Gothic"/>
                <a:cs typeface="Century Gothic"/>
              </a:rPr>
              <a:t>язык</a:t>
            </a:r>
            <a:endParaRPr sz="1400">
              <a:latin typeface="Century Gothic"/>
              <a:cs typeface="Century Gothic"/>
            </a:endParaRPr>
          </a:p>
          <a:p>
            <a:pPr marL="208915">
              <a:lnSpc>
                <a:spcPct val="100000"/>
              </a:lnSpc>
              <a:spcBef>
                <a:spcPts val="5"/>
              </a:spcBef>
            </a:pPr>
            <a:r>
              <a:rPr sz="14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Налоговый менеджмент </a:t>
            </a:r>
            <a:r>
              <a:rPr sz="1400" i="1" dirty="0">
                <a:solidFill>
                  <a:srgbClr val="FFFFFF"/>
                </a:solidFill>
                <a:latin typeface="Century Gothic"/>
                <a:cs typeface="Century Gothic"/>
              </a:rPr>
              <a:t>и</a:t>
            </a:r>
            <a:r>
              <a:rPr sz="1400" i="1" spc="2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финансово</a:t>
            </a:r>
            <a:r>
              <a:rPr sz="1400" spc="-5" dirty="0">
                <a:solidFill>
                  <a:srgbClr val="FFFFFF"/>
                </a:solidFill>
                <a:latin typeface="Century Gothic"/>
                <a:cs typeface="Century Gothic"/>
              </a:rPr>
              <a:t>-</a:t>
            </a:r>
            <a:endParaRPr sz="1400">
              <a:latin typeface="Century Gothic"/>
              <a:cs typeface="Century Gothic"/>
            </a:endParaRPr>
          </a:p>
          <a:p>
            <a:pPr marL="208915">
              <a:lnSpc>
                <a:spcPct val="100000"/>
              </a:lnSpc>
            </a:pPr>
            <a:r>
              <a:rPr sz="1400" i="1" spc="-20" dirty="0">
                <a:solidFill>
                  <a:srgbClr val="FFFFFF"/>
                </a:solidFill>
                <a:latin typeface="Century Gothic"/>
                <a:cs typeface="Century Gothic"/>
              </a:rPr>
              <a:t>учетные </a:t>
            </a:r>
            <a:r>
              <a:rPr sz="1400" i="1" spc="-10" dirty="0">
                <a:solidFill>
                  <a:srgbClr val="FFFFFF"/>
                </a:solidFill>
                <a:latin typeface="Century Gothic"/>
                <a:cs typeface="Century Gothic"/>
              </a:rPr>
              <a:t>системы</a:t>
            </a:r>
            <a:r>
              <a:rPr sz="1400" i="1" spc="-15" dirty="0">
                <a:solidFill>
                  <a:srgbClr val="FFFFFF"/>
                </a:solidFill>
                <a:latin typeface="Century Gothic"/>
                <a:cs typeface="Century Gothic"/>
              </a:rPr>
              <a:t> предприятия</a:t>
            </a:r>
            <a:endParaRPr sz="1400">
              <a:latin typeface="Century Gothic"/>
              <a:cs typeface="Century Gothic"/>
            </a:endParaRPr>
          </a:p>
          <a:p>
            <a:pPr marL="208915">
              <a:lnSpc>
                <a:spcPct val="100000"/>
              </a:lnSpc>
            </a:pPr>
            <a:r>
              <a:rPr sz="1400" i="1" spc="-10" dirty="0">
                <a:solidFill>
                  <a:srgbClr val="FFFFFF"/>
                </a:solidFill>
                <a:latin typeface="Century Gothic"/>
                <a:cs typeface="Century Gothic"/>
              </a:rPr>
              <a:t>Современные </a:t>
            </a:r>
            <a:r>
              <a:rPr sz="14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концепции ценообразования</a:t>
            </a:r>
            <a:r>
              <a:rPr sz="1400" i="1" spc="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в</a:t>
            </a:r>
            <a:endParaRPr sz="1400">
              <a:latin typeface="Century Gothic"/>
              <a:cs typeface="Century Gothic"/>
            </a:endParaRPr>
          </a:p>
          <a:p>
            <a:pPr marL="208915">
              <a:lnSpc>
                <a:spcPct val="100000"/>
              </a:lnSpc>
              <a:spcBef>
                <a:spcPts val="5"/>
              </a:spcBef>
            </a:pPr>
            <a:r>
              <a:rPr sz="1400" i="1" spc="-15" dirty="0">
                <a:solidFill>
                  <a:srgbClr val="FFFFFF"/>
                </a:solidFill>
                <a:latin typeface="Century Gothic"/>
                <a:cs typeface="Century Gothic"/>
              </a:rPr>
              <a:t>строительстве</a:t>
            </a:r>
            <a:endParaRPr sz="1400">
              <a:latin typeface="Century Gothic"/>
              <a:cs typeface="Century Gothic"/>
            </a:endParaRPr>
          </a:p>
          <a:p>
            <a:pPr marL="208915" marR="194945">
              <a:lnSpc>
                <a:spcPct val="100000"/>
              </a:lnSpc>
            </a:pPr>
            <a:r>
              <a:rPr sz="1400" i="1" spc="-10" dirty="0">
                <a:solidFill>
                  <a:srgbClr val="FFFFFF"/>
                </a:solidFill>
                <a:latin typeface="Century Gothic"/>
                <a:cs typeface="Century Gothic"/>
              </a:rPr>
              <a:t>Бюджетирование </a:t>
            </a:r>
            <a:r>
              <a:rPr sz="14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в системе </a:t>
            </a:r>
            <a:r>
              <a:rPr sz="1400" i="1" spc="-15" dirty="0">
                <a:solidFill>
                  <a:srgbClr val="FFFFFF"/>
                </a:solidFill>
                <a:latin typeface="Century Gothic"/>
                <a:cs typeface="Century Gothic"/>
              </a:rPr>
              <a:t>корпоративных  </a:t>
            </a:r>
            <a:r>
              <a:rPr sz="14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финансов</a:t>
            </a:r>
            <a:endParaRPr sz="1400">
              <a:latin typeface="Century Gothic"/>
              <a:cs typeface="Century Gothic"/>
            </a:endParaRPr>
          </a:p>
          <a:p>
            <a:pPr marL="208915" marR="712470">
              <a:lnSpc>
                <a:spcPct val="100000"/>
              </a:lnSpc>
            </a:pPr>
            <a:r>
              <a:rPr sz="14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Системное </a:t>
            </a:r>
            <a:r>
              <a:rPr sz="1400" i="1" dirty="0">
                <a:solidFill>
                  <a:srgbClr val="FFFFFF"/>
                </a:solidFill>
                <a:latin typeface="Century Gothic"/>
                <a:cs typeface="Century Gothic"/>
              </a:rPr>
              <a:t>управление рисками и  </a:t>
            </a:r>
            <a:r>
              <a:rPr sz="1400" i="1" spc="-10" dirty="0">
                <a:solidFill>
                  <a:srgbClr val="FFFFFF"/>
                </a:solidFill>
                <a:latin typeface="Century Gothic"/>
                <a:cs typeface="Century Gothic"/>
              </a:rPr>
              <a:t>страхование </a:t>
            </a:r>
            <a:r>
              <a:rPr sz="14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бизнеса в</a:t>
            </a:r>
            <a:r>
              <a:rPr sz="1400" i="1" spc="-5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i="1" spc="-15" dirty="0">
                <a:solidFill>
                  <a:srgbClr val="FFFFFF"/>
                </a:solidFill>
                <a:latin typeface="Century Gothic"/>
                <a:cs typeface="Century Gothic"/>
              </a:rPr>
              <a:t>строительстве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68392" y="1404569"/>
            <a:ext cx="3998595" cy="19462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400" i="1" spc="-10" dirty="0">
                <a:solidFill>
                  <a:srgbClr val="FFFFFF"/>
                </a:solidFill>
                <a:latin typeface="Century Gothic"/>
                <a:cs typeface="Century Gothic"/>
              </a:rPr>
              <a:t>Стратегический финансовый</a:t>
            </a:r>
            <a:r>
              <a:rPr sz="14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 менеджмент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400" i="1" spc="-10" dirty="0">
                <a:solidFill>
                  <a:srgbClr val="FFFFFF"/>
                </a:solidFill>
                <a:latin typeface="Century Gothic"/>
                <a:cs typeface="Century Gothic"/>
              </a:rPr>
              <a:t>Специальные </a:t>
            </a:r>
            <a:r>
              <a:rPr sz="1400" i="1" dirty="0">
                <a:solidFill>
                  <a:srgbClr val="FFFFFF"/>
                </a:solidFill>
                <a:latin typeface="Century Gothic"/>
                <a:cs typeface="Century Gothic"/>
              </a:rPr>
              <a:t>разделы</a:t>
            </a:r>
            <a:r>
              <a:rPr sz="1400" i="1" spc="45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финансового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4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менеджмента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00000"/>
              </a:lnSpc>
            </a:pPr>
            <a:r>
              <a:rPr sz="1400" i="1" dirty="0">
                <a:solidFill>
                  <a:srgbClr val="FFFFFF"/>
                </a:solidFill>
                <a:latin typeface="Century Gothic"/>
                <a:cs typeface="Century Gothic"/>
              </a:rPr>
              <a:t>Управление </a:t>
            </a:r>
            <a:r>
              <a:rPr sz="14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инвестиционной </a:t>
            </a:r>
            <a:r>
              <a:rPr sz="1400" i="1" spc="-20" dirty="0">
                <a:solidFill>
                  <a:srgbClr val="FFFFFF"/>
                </a:solidFill>
                <a:latin typeface="Century Gothic"/>
                <a:cs typeface="Century Gothic"/>
              </a:rPr>
              <a:t>деятельностью  </a:t>
            </a:r>
            <a:r>
              <a:rPr sz="1400" i="1" dirty="0">
                <a:solidFill>
                  <a:srgbClr val="FFFFFF"/>
                </a:solidFill>
                <a:latin typeface="Century Gothic"/>
                <a:cs typeface="Century Gothic"/>
              </a:rPr>
              <a:t>и </a:t>
            </a:r>
            <a:r>
              <a:rPr sz="1400" i="1" spc="-10" dirty="0">
                <a:solidFill>
                  <a:srgbClr val="FFFFFF"/>
                </a:solidFill>
                <a:latin typeface="Century Gothic"/>
                <a:cs typeface="Century Gothic"/>
              </a:rPr>
              <a:t>инвестиционным </a:t>
            </a:r>
            <a:r>
              <a:rPr sz="14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портфелем в </a:t>
            </a:r>
            <a:r>
              <a:rPr sz="1400" i="1" dirty="0">
                <a:solidFill>
                  <a:srgbClr val="FFFFFF"/>
                </a:solidFill>
                <a:latin typeface="Century Gothic"/>
                <a:cs typeface="Century Gothic"/>
              </a:rPr>
              <a:t>ИСС  </a:t>
            </a:r>
            <a:r>
              <a:rPr sz="14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Управленческое </a:t>
            </a:r>
            <a:r>
              <a:rPr sz="1400" i="1" spc="-10" dirty="0">
                <a:solidFill>
                  <a:srgbClr val="FFFFFF"/>
                </a:solidFill>
                <a:latin typeface="Century Gothic"/>
                <a:cs typeface="Century Gothic"/>
              </a:rPr>
              <a:t>консультирование </a:t>
            </a:r>
            <a:r>
              <a:rPr sz="14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в  системе финансового</a:t>
            </a:r>
            <a:r>
              <a:rPr sz="1400" i="1" spc="-3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менеджмента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400" i="1" spc="-10" dirty="0">
                <a:solidFill>
                  <a:srgbClr val="FFFFFF"/>
                </a:solidFill>
                <a:latin typeface="Century Gothic"/>
                <a:cs typeface="Century Gothic"/>
              </a:rPr>
              <a:t>Современные методы </a:t>
            </a:r>
            <a:r>
              <a:rPr sz="14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оценки</a:t>
            </a:r>
            <a:r>
              <a:rPr sz="1400" i="1" spc="40" dirty="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sz="1400" i="1" spc="-10" dirty="0">
                <a:solidFill>
                  <a:srgbClr val="FFFFFF"/>
                </a:solidFill>
                <a:latin typeface="Century Gothic"/>
                <a:cs typeface="Century Gothic"/>
              </a:rPr>
              <a:t>стоимости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</a:pPr>
            <a:r>
              <a:rPr sz="1400" i="1" spc="-5" dirty="0">
                <a:solidFill>
                  <a:srgbClr val="FFFFFF"/>
                </a:solidFill>
                <a:latin typeface="Century Gothic"/>
                <a:cs typeface="Century Gothic"/>
              </a:rPr>
              <a:t>бизнеса</a:t>
            </a:r>
            <a:endParaRPr sz="1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4401" y="52526"/>
            <a:ext cx="5601335" cy="4061460"/>
          </a:xfrm>
          <a:prstGeom prst="rect">
            <a:avLst/>
          </a:prstGeom>
        </p:spPr>
        <p:txBody>
          <a:bodyPr vert="horz" wrap="square" lIns="0" tIns="609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1600" b="1" spc="-45" dirty="0">
                <a:solidFill>
                  <a:srgbClr val="0064AA"/>
                </a:solidFill>
                <a:latin typeface="Arial"/>
                <a:cs typeface="Arial"/>
              </a:rPr>
              <a:t>МАГИСТРАТУРА</a:t>
            </a:r>
            <a:endParaRPr sz="1600">
              <a:latin typeface="Arial"/>
              <a:cs typeface="Arial"/>
            </a:endParaRPr>
          </a:p>
          <a:p>
            <a:pPr marL="859155" lvl="2" indent="-847090">
              <a:lnSpc>
                <a:spcPct val="100000"/>
              </a:lnSpc>
              <a:spcBef>
                <a:spcPts val="385"/>
              </a:spcBef>
              <a:buAutoNum type="arabicPeriod" startAt="2"/>
              <a:tabLst>
                <a:tab pos="859790" algn="l"/>
              </a:tabLst>
            </a:pPr>
            <a:r>
              <a:rPr sz="1600" b="1" dirty="0">
                <a:solidFill>
                  <a:srgbClr val="0064AA"/>
                </a:solidFill>
                <a:latin typeface="Arial"/>
                <a:cs typeface="Arial"/>
              </a:rPr>
              <a:t>Менеджмент</a:t>
            </a:r>
            <a:endParaRPr sz="1600">
              <a:latin typeface="Arial"/>
              <a:cs typeface="Arial"/>
            </a:endParaRPr>
          </a:p>
          <a:p>
            <a:pPr marL="351155">
              <a:lnSpc>
                <a:spcPct val="100000"/>
              </a:lnSpc>
              <a:spcBef>
                <a:spcPts val="935"/>
              </a:spcBef>
            </a:pPr>
            <a:r>
              <a:rPr sz="1600" b="1" spc="-10" dirty="0">
                <a:solidFill>
                  <a:srgbClr val="003B5F"/>
                </a:solidFill>
                <a:latin typeface="Arial"/>
                <a:cs typeface="Arial"/>
              </a:rPr>
              <a:t>Кем </a:t>
            </a:r>
            <a:r>
              <a:rPr sz="1600" b="1" spc="-20" dirty="0">
                <a:solidFill>
                  <a:srgbClr val="003B5F"/>
                </a:solidFill>
                <a:latin typeface="Arial"/>
                <a:cs typeface="Arial"/>
              </a:rPr>
              <a:t>работают</a:t>
            </a:r>
            <a:r>
              <a:rPr sz="1600" b="1" spc="5" dirty="0">
                <a:solidFill>
                  <a:srgbClr val="003B5F"/>
                </a:solidFill>
                <a:latin typeface="Arial"/>
                <a:cs typeface="Arial"/>
              </a:rPr>
              <a:t> </a:t>
            </a:r>
            <a:r>
              <a:rPr sz="1600" b="1" spc="-15" dirty="0">
                <a:solidFill>
                  <a:srgbClr val="003B5F"/>
                </a:solidFill>
                <a:latin typeface="Arial"/>
                <a:cs typeface="Arial"/>
              </a:rPr>
              <a:t>выпускники</a:t>
            </a:r>
            <a:endParaRPr sz="1600">
              <a:latin typeface="Arial"/>
              <a:cs typeface="Arial"/>
            </a:endParaRPr>
          </a:p>
          <a:p>
            <a:pPr marL="370840" lvl="3" indent="-287020">
              <a:lnSpc>
                <a:spcPct val="100000"/>
              </a:lnSpc>
              <a:spcBef>
                <a:spcPts val="1260"/>
              </a:spcBef>
              <a:buFont typeface="Arial"/>
              <a:buChar char="•"/>
              <a:tabLst>
                <a:tab pos="370840" algn="l"/>
                <a:tab pos="371475" algn="l"/>
              </a:tabLst>
            </a:pPr>
            <a:r>
              <a:rPr sz="1600" i="1" dirty="0">
                <a:solidFill>
                  <a:srgbClr val="445369"/>
                </a:solidFill>
                <a:latin typeface="Century Gothic"/>
                <a:cs typeface="Century Gothic"/>
              </a:rPr>
              <a:t>Руководитель</a:t>
            </a:r>
            <a:r>
              <a:rPr sz="1600" i="1" spc="-100" dirty="0">
                <a:solidFill>
                  <a:srgbClr val="445369"/>
                </a:solidFill>
                <a:latin typeface="Century Gothic"/>
                <a:cs typeface="Century Gothic"/>
              </a:rPr>
              <a:t> </a:t>
            </a:r>
            <a:r>
              <a:rPr sz="16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проекта/бизнеса</a:t>
            </a:r>
            <a:endParaRPr sz="1600">
              <a:latin typeface="Century Gothic"/>
              <a:cs typeface="Century Gothic"/>
            </a:endParaRPr>
          </a:p>
          <a:p>
            <a:pPr marL="370840" lvl="3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70840" algn="l"/>
                <a:tab pos="371475" algn="l"/>
              </a:tabLst>
            </a:pPr>
            <a:r>
              <a:rPr sz="1600" i="1" dirty="0">
                <a:solidFill>
                  <a:srgbClr val="445369"/>
                </a:solidFill>
                <a:latin typeface="Century Gothic"/>
                <a:cs typeface="Century Gothic"/>
              </a:rPr>
              <a:t>Координатор</a:t>
            </a:r>
            <a:r>
              <a:rPr sz="1600" i="1" spc="-85" dirty="0">
                <a:solidFill>
                  <a:srgbClr val="445369"/>
                </a:solidFill>
                <a:latin typeface="Century Gothic"/>
                <a:cs typeface="Century Gothic"/>
              </a:rPr>
              <a:t> </a:t>
            </a:r>
            <a:r>
              <a:rPr sz="16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проекта</a:t>
            </a:r>
            <a:endParaRPr sz="1600">
              <a:latin typeface="Century Gothic"/>
              <a:cs typeface="Century Gothic"/>
            </a:endParaRPr>
          </a:p>
          <a:p>
            <a:pPr marL="370840" lvl="3" indent="-287020">
              <a:lnSpc>
                <a:spcPct val="100000"/>
              </a:lnSpc>
              <a:buFont typeface="Arial"/>
              <a:buChar char="•"/>
              <a:tabLst>
                <a:tab pos="370840" algn="l"/>
                <a:tab pos="371475" algn="l"/>
              </a:tabLst>
            </a:pPr>
            <a:r>
              <a:rPr sz="1600" i="1" dirty="0">
                <a:solidFill>
                  <a:srgbClr val="445369"/>
                </a:solidFill>
                <a:latin typeface="Century Gothic"/>
                <a:cs typeface="Century Gothic"/>
              </a:rPr>
              <a:t>Финансовый</a:t>
            </a:r>
            <a:r>
              <a:rPr sz="1600" i="1" spc="-25" dirty="0">
                <a:solidFill>
                  <a:srgbClr val="445369"/>
                </a:solidFill>
                <a:latin typeface="Century Gothic"/>
                <a:cs typeface="Century Gothic"/>
              </a:rPr>
              <a:t> </a:t>
            </a:r>
            <a:r>
              <a:rPr sz="1600" i="1" dirty="0">
                <a:solidFill>
                  <a:srgbClr val="445369"/>
                </a:solidFill>
                <a:latin typeface="Century Gothic"/>
                <a:cs typeface="Century Gothic"/>
              </a:rPr>
              <a:t>директор</a:t>
            </a:r>
            <a:endParaRPr sz="1600">
              <a:latin typeface="Century Gothic"/>
              <a:cs typeface="Century Gothic"/>
            </a:endParaRPr>
          </a:p>
          <a:p>
            <a:pPr marL="370840" lvl="3" indent="-287020">
              <a:lnSpc>
                <a:spcPct val="100000"/>
              </a:lnSpc>
              <a:buFont typeface="Arial"/>
              <a:buChar char="•"/>
              <a:tabLst>
                <a:tab pos="370840" algn="l"/>
                <a:tab pos="371475" algn="l"/>
              </a:tabLst>
            </a:pPr>
            <a:r>
              <a:rPr sz="1600" i="1" spc="-15" dirty="0">
                <a:solidFill>
                  <a:srgbClr val="445369"/>
                </a:solidFill>
                <a:latin typeface="Century Gothic"/>
                <a:cs typeface="Century Gothic"/>
              </a:rPr>
              <a:t>Антикризисный</a:t>
            </a:r>
            <a:r>
              <a:rPr sz="1600" i="1" spc="15" dirty="0">
                <a:solidFill>
                  <a:srgbClr val="445369"/>
                </a:solidFill>
                <a:latin typeface="Century Gothic"/>
                <a:cs typeface="Century Gothic"/>
              </a:rPr>
              <a:t> </a:t>
            </a:r>
            <a:r>
              <a:rPr sz="1600" i="1" dirty="0">
                <a:solidFill>
                  <a:srgbClr val="445369"/>
                </a:solidFill>
                <a:latin typeface="Century Gothic"/>
                <a:cs typeface="Century Gothic"/>
              </a:rPr>
              <a:t>управляющий</a:t>
            </a:r>
            <a:endParaRPr sz="1600">
              <a:latin typeface="Century Gothic"/>
              <a:cs typeface="Century Gothic"/>
            </a:endParaRPr>
          </a:p>
          <a:p>
            <a:pPr marL="370840" lvl="3" indent="-287020">
              <a:lnSpc>
                <a:spcPct val="100000"/>
              </a:lnSpc>
              <a:buFont typeface="Arial"/>
              <a:buChar char="•"/>
              <a:tabLst>
                <a:tab pos="370840" algn="l"/>
                <a:tab pos="371475" algn="l"/>
              </a:tabLst>
            </a:pPr>
            <a:r>
              <a:rPr sz="1600" spc="5" dirty="0">
                <a:solidFill>
                  <a:srgbClr val="445369"/>
                </a:solidFill>
                <a:latin typeface="Century Gothic"/>
                <a:cs typeface="Century Gothic"/>
              </a:rPr>
              <a:t>HR-</a:t>
            </a:r>
            <a:r>
              <a:rPr sz="1600" i="1" spc="5" dirty="0">
                <a:solidFill>
                  <a:srgbClr val="445369"/>
                </a:solidFill>
                <a:latin typeface="Century Gothic"/>
                <a:cs typeface="Century Gothic"/>
              </a:rPr>
              <a:t>Директор</a:t>
            </a:r>
            <a:endParaRPr sz="1600">
              <a:latin typeface="Century Gothic"/>
              <a:cs typeface="Century Gothic"/>
            </a:endParaRPr>
          </a:p>
          <a:p>
            <a:pPr marL="370840" lvl="3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70840" algn="l"/>
                <a:tab pos="371475" algn="l"/>
              </a:tabLst>
            </a:pPr>
            <a:r>
              <a:rPr sz="1600" i="1" spc="5" dirty="0">
                <a:solidFill>
                  <a:srgbClr val="445369"/>
                </a:solidFill>
                <a:latin typeface="Century Gothic"/>
                <a:cs typeface="Century Gothic"/>
              </a:rPr>
              <a:t>Директор </a:t>
            </a:r>
            <a:r>
              <a:rPr sz="16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по </a:t>
            </a:r>
            <a:r>
              <a:rPr sz="16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развитию</a:t>
            </a:r>
            <a:r>
              <a:rPr sz="1600" i="1" spc="-135" dirty="0">
                <a:solidFill>
                  <a:srgbClr val="445369"/>
                </a:solidFill>
                <a:latin typeface="Century Gothic"/>
                <a:cs typeface="Century Gothic"/>
              </a:rPr>
              <a:t> </a:t>
            </a:r>
            <a:r>
              <a:rPr sz="16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бизнеса</a:t>
            </a:r>
            <a:endParaRPr sz="1600">
              <a:latin typeface="Century Gothic"/>
              <a:cs typeface="Century Gothic"/>
            </a:endParaRPr>
          </a:p>
          <a:p>
            <a:pPr marL="370840" lvl="3" indent="-287020">
              <a:lnSpc>
                <a:spcPct val="100000"/>
              </a:lnSpc>
              <a:buFont typeface="Arial"/>
              <a:buChar char="•"/>
              <a:tabLst>
                <a:tab pos="370840" algn="l"/>
                <a:tab pos="371475" algn="l"/>
              </a:tabLst>
            </a:pPr>
            <a:r>
              <a:rPr sz="1600" i="1" dirty="0">
                <a:solidFill>
                  <a:srgbClr val="445369"/>
                </a:solidFill>
                <a:latin typeface="Century Gothic"/>
                <a:cs typeface="Century Gothic"/>
              </a:rPr>
              <a:t>Директор </a:t>
            </a:r>
            <a:r>
              <a:rPr sz="16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по </a:t>
            </a:r>
            <a:r>
              <a:rPr sz="1600" i="1" dirty="0">
                <a:solidFill>
                  <a:srgbClr val="445369"/>
                </a:solidFill>
                <a:latin typeface="Century Gothic"/>
                <a:cs typeface="Century Gothic"/>
              </a:rPr>
              <a:t>привлечению</a:t>
            </a:r>
            <a:r>
              <a:rPr sz="1600" i="1" spc="-140" dirty="0">
                <a:solidFill>
                  <a:srgbClr val="445369"/>
                </a:solidFill>
                <a:latin typeface="Century Gothic"/>
                <a:cs typeface="Century Gothic"/>
              </a:rPr>
              <a:t> </a:t>
            </a:r>
            <a:r>
              <a:rPr sz="1600" i="1" dirty="0">
                <a:solidFill>
                  <a:srgbClr val="445369"/>
                </a:solidFill>
                <a:latin typeface="Century Gothic"/>
                <a:cs typeface="Century Gothic"/>
              </a:rPr>
              <a:t>инвестиций</a:t>
            </a:r>
            <a:endParaRPr sz="1600">
              <a:latin typeface="Century Gothic"/>
              <a:cs typeface="Century Gothic"/>
            </a:endParaRPr>
          </a:p>
          <a:p>
            <a:pPr marL="370840" lvl="3" indent="-287020">
              <a:lnSpc>
                <a:spcPct val="100000"/>
              </a:lnSpc>
              <a:buFont typeface="Arial"/>
              <a:buChar char="•"/>
              <a:tabLst>
                <a:tab pos="370840" algn="l"/>
                <a:tab pos="371475" algn="l"/>
              </a:tabLst>
            </a:pPr>
            <a:r>
              <a:rPr sz="1600" i="1" dirty="0">
                <a:solidFill>
                  <a:srgbClr val="445369"/>
                </a:solidFill>
                <a:latin typeface="Century Gothic"/>
                <a:cs typeface="Century Gothic"/>
              </a:rPr>
              <a:t>Менеджер </a:t>
            </a:r>
            <a:r>
              <a:rPr sz="16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по </a:t>
            </a:r>
            <a:r>
              <a:rPr sz="1600" i="1" dirty="0">
                <a:solidFill>
                  <a:srgbClr val="445369"/>
                </a:solidFill>
                <a:latin typeface="Century Gothic"/>
                <a:cs typeface="Century Gothic"/>
              </a:rPr>
              <a:t>привлечению</a:t>
            </a:r>
            <a:r>
              <a:rPr sz="1600" i="1" spc="-150" dirty="0">
                <a:solidFill>
                  <a:srgbClr val="445369"/>
                </a:solidFill>
                <a:latin typeface="Century Gothic"/>
                <a:cs typeface="Century Gothic"/>
              </a:rPr>
              <a:t> </a:t>
            </a:r>
            <a:r>
              <a:rPr sz="1600" i="1" dirty="0">
                <a:solidFill>
                  <a:srgbClr val="445369"/>
                </a:solidFill>
                <a:latin typeface="Century Gothic"/>
                <a:cs typeface="Century Gothic"/>
              </a:rPr>
              <a:t>инвестиций</a:t>
            </a:r>
            <a:endParaRPr sz="1600">
              <a:latin typeface="Century Gothic"/>
              <a:cs typeface="Century Gothic"/>
            </a:endParaRPr>
          </a:p>
          <a:p>
            <a:pPr marL="370840" lvl="3" indent="-287020">
              <a:lnSpc>
                <a:spcPct val="100000"/>
              </a:lnSpc>
              <a:buFont typeface="Arial"/>
              <a:buChar char="•"/>
              <a:tabLst>
                <a:tab pos="370840" algn="l"/>
                <a:tab pos="371475" algn="l"/>
              </a:tabLst>
            </a:pPr>
            <a:r>
              <a:rPr sz="1600" i="1" dirty="0">
                <a:solidFill>
                  <a:srgbClr val="445369"/>
                </a:solidFill>
                <a:latin typeface="Century Gothic"/>
                <a:cs typeface="Century Gothic"/>
              </a:rPr>
              <a:t>Руководитель </a:t>
            </a:r>
            <a:r>
              <a:rPr sz="16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проекта по </a:t>
            </a:r>
            <a:r>
              <a:rPr sz="16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стратегии </a:t>
            </a:r>
            <a:r>
              <a:rPr sz="1600" i="1" spc="15" dirty="0">
                <a:solidFill>
                  <a:srgbClr val="445369"/>
                </a:solidFill>
                <a:latin typeface="Century Gothic"/>
                <a:cs typeface="Century Gothic"/>
              </a:rPr>
              <a:t>и</a:t>
            </a:r>
            <a:r>
              <a:rPr sz="1600" i="1" spc="-229" dirty="0">
                <a:solidFill>
                  <a:srgbClr val="445369"/>
                </a:solidFill>
                <a:latin typeface="Century Gothic"/>
                <a:cs typeface="Century Gothic"/>
              </a:rPr>
              <a:t> </a:t>
            </a:r>
            <a:r>
              <a:rPr sz="1600" i="1" dirty="0">
                <a:solidFill>
                  <a:srgbClr val="445369"/>
                </a:solidFill>
                <a:latin typeface="Century Gothic"/>
                <a:cs typeface="Century Gothic"/>
              </a:rPr>
              <a:t>инвестициям</a:t>
            </a:r>
            <a:endParaRPr sz="1600">
              <a:latin typeface="Century Gothic"/>
              <a:cs typeface="Century Gothic"/>
            </a:endParaRPr>
          </a:p>
          <a:p>
            <a:pPr marL="370840" lvl="3" indent="-28702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70840" algn="l"/>
                <a:tab pos="371475" algn="l"/>
              </a:tabLst>
            </a:pPr>
            <a:r>
              <a:rPr sz="1600" i="1" spc="5" dirty="0">
                <a:solidFill>
                  <a:srgbClr val="445369"/>
                </a:solidFill>
                <a:latin typeface="Century Gothic"/>
                <a:cs typeface="Century Gothic"/>
              </a:rPr>
              <a:t>Главный специалист </a:t>
            </a:r>
            <a:r>
              <a:rPr sz="1600" i="1" spc="10" dirty="0">
                <a:solidFill>
                  <a:srgbClr val="445369"/>
                </a:solidFill>
                <a:latin typeface="Century Gothic"/>
                <a:cs typeface="Century Gothic"/>
              </a:rPr>
              <a:t>отдела </a:t>
            </a:r>
            <a:r>
              <a:rPr sz="16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контроля </a:t>
            </a:r>
            <a:r>
              <a:rPr sz="1600" i="1" spc="15" dirty="0">
                <a:solidFill>
                  <a:srgbClr val="445369"/>
                </a:solidFill>
                <a:latin typeface="Century Gothic"/>
                <a:cs typeface="Century Gothic"/>
              </a:rPr>
              <a:t>и</a:t>
            </a:r>
            <a:r>
              <a:rPr sz="1600" i="1" spc="-250" dirty="0">
                <a:solidFill>
                  <a:srgbClr val="445369"/>
                </a:solidFill>
                <a:latin typeface="Century Gothic"/>
                <a:cs typeface="Century Gothic"/>
              </a:rPr>
              <a:t> </a:t>
            </a:r>
            <a:r>
              <a:rPr sz="1600" i="1" spc="5" dirty="0">
                <a:solidFill>
                  <a:srgbClr val="445369"/>
                </a:solidFill>
                <a:latin typeface="Century Gothic"/>
                <a:cs typeface="Century Gothic"/>
              </a:rPr>
              <a:t>анализа</a:t>
            </a:r>
            <a:endParaRPr sz="1600">
              <a:latin typeface="Century Gothic"/>
              <a:cs typeface="Century Gothic"/>
            </a:endParaRPr>
          </a:p>
          <a:p>
            <a:pPr marL="370840">
              <a:lnSpc>
                <a:spcPct val="100000"/>
              </a:lnSpc>
            </a:pPr>
            <a:r>
              <a:rPr sz="1600" i="1" dirty="0">
                <a:solidFill>
                  <a:srgbClr val="445369"/>
                </a:solidFill>
                <a:latin typeface="Century Gothic"/>
                <a:cs typeface="Century Gothic"/>
              </a:rPr>
              <a:t>инвестиций</a:t>
            </a:r>
            <a:endParaRPr sz="1600">
              <a:latin typeface="Century Gothic"/>
              <a:cs typeface="Century Gothic"/>
            </a:endParaRPr>
          </a:p>
          <a:p>
            <a:pPr marL="370840" lvl="3" indent="-287020">
              <a:lnSpc>
                <a:spcPct val="100000"/>
              </a:lnSpc>
              <a:buFont typeface="Arial"/>
              <a:buChar char="•"/>
              <a:tabLst>
                <a:tab pos="370840" algn="l"/>
                <a:tab pos="371475" algn="l"/>
              </a:tabLst>
            </a:pPr>
            <a:r>
              <a:rPr sz="16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Собственник</a:t>
            </a:r>
            <a:r>
              <a:rPr sz="1600" i="1" spc="-35" dirty="0">
                <a:solidFill>
                  <a:srgbClr val="445369"/>
                </a:solidFill>
                <a:latin typeface="Century Gothic"/>
                <a:cs typeface="Century Gothic"/>
              </a:rPr>
              <a:t> </a:t>
            </a:r>
            <a:r>
              <a:rPr sz="16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бизнеса</a:t>
            </a:r>
            <a:endParaRPr sz="1600">
              <a:latin typeface="Century Gothic"/>
              <a:cs typeface="Century Gothic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5693664" y="1703831"/>
            <a:ext cx="3410712" cy="21214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743200" y="3489325"/>
            <a:ext cx="3686302" cy="154313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976876" y="545845"/>
            <a:ext cx="3419475" cy="97155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09801" y="660222"/>
            <a:ext cx="6477000" cy="394928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00355" algn="just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solidFill>
                  <a:srgbClr val="003B5F"/>
                </a:solidFill>
                <a:latin typeface="Arial"/>
                <a:cs typeface="Arial"/>
              </a:rPr>
              <a:t>Выпускающая</a:t>
            </a:r>
            <a:r>
              <a:rPr sz="1800" b="1" spc="90" dirty="0">
                <a:solidFill>
                  <a:srgbClr val="003B5F"/>
                </a:solidFill>
                <a:latin typeface="Arial"/>
                <a:cs typeface="Arial"/>
              </a:rPr>
              <a:t> </a:t>
            </a:r>
            <a:r>
              <a:rPr sz="1800" b="1" dirty="0">
                <a:solidFill>
                  <a:srgbClr val="003B5F"/>
                </a:solidFill>
                <a:latin typeface="Arial"/>
                <a:cs typeface="Arial"/>
              </a:rPr>
              <a:t>кафедра</a:t>
            </a:r>
            <a:endParaRPr sz="1800" dirty="0">
              <a:latin typeface="Arial"/>
              <a:cs typeface="Arial"/>
            </a:endParaRPr>
          </a:p>
          <a:p>
            <a:pPr marL="12700" marR="6350" indent="179705" algn="just">
              <a:lnSpc>
                <a:spcPct val="95300"/>
              </a:lnSpc>
              <a:spcBef>
                <a:spcPts val="1390"/>
              </a:spcBef>
            </a:pPr>
            <a:r>
              <a:rPr sz="1400" i="1" dirty="0">
                <a:solidFill>
                  <a:srgbClr val="445369"/>
                </a:solidFill>
                <a:latin typeface="Century Gothic"/>
                <a:cs typeface="Century Gothic"/>
              </a:rPr>
              <a:t>Кафедра </a:t>
            </a:r>
            <a:r>
              <a:rPr sz="14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«Менеджмент </a:t>
            </a:r>
            <a:r>
              <a:rPr sz="1400" i="1" spc="5" dirty="0">
                <a:solidFill>
                  <a:srgbClr val="445369"/>
                </a:solidFill>
                <a:latin typeface="Century Gothic"/>
                <a:cs typeface="Century Gothic"/>
              </a:rPr>
              <a:t>и </a:t>
            </a:r>
            <a:r>
              <a:rPr sz="14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инновации» </a:t>
            </a:r>
            <a:r>
              <a:rPr sz="1400" i="1" dirty="0">
                <a:solidFill>
                  <a:srgbClr val="445369"/>
                </a:solidFill>
                <a:latin typeface="Century Gothic"/>
                <a:cs typeface="Century Gothic"/>
              </a:rPr>
              <a:t>(«МИИ») </a:t>
            </a:r>
            <a:r>
              <a:rPr sz="14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создана в  </a:t>
            </a:r>
            <a:r>
              <a:rPr sz="1400" spc="-10" dirty="0">
                <a:solidFill>
                  <a:srgbClr val="445369"/>
                </a:solidFill>
                <a:latin typeface="Century Gothic"/>
                <a:cs typeface="Century Gothic"/>
              </a:rPr>
              <a:t>2003 </a:t>
            </a:r>
            <a:r>
              <a:rPr sz="1400" i="1" spc="5" dirty="0">
                <a:solidFill>
                  <a:srgbClr val="445369"/>
                </a:solidFill>
                <a:latin typeface="Century Gothic"/>
                <a:cs typeface="Century Gothic"/>
              </a:rPr>
              <a:t>году </a:t>
            </a:r>
            <a:r>
              <a:rPr sz="1400" i="1" spc="-15" dirty="0">
                <a:solidFill>
                  <a:srgbClr val="445369"/>
                </a:solidFill>
                <a:latin typeface="Century Gothic"/>
                <a:cs typeface="Century Gothic"/>
              </a:rPr>
              <a:t>на </a:t>
            </a:r>
            <a:r>
              <a:rPr sz="14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базе кафедр «Экономика </a:t>
            </a:r>
            <a:r>
              <a:rPr sz="1400" i="1" dirty="0">
                <a:solidFill>
                  <a:srgbClr val="445369"/>
                </a:solidFill>
                <a:latin typeface="Century Gothic"/>
                <a:cs typeface="Century Gothic"/>
              </a:rPr>
              <a:t>и управление </a:t>
            </a:r>
            <a:r>
              <a:rPr sz="14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в  </a:t>
            </a:r>
            <a:r>
              <a:rPr sz="1400" i="1" spc="-15" dirty="0">
                <a:solidFill>
                  <a:srgbClr val="445369"/>
                </a:solidFill>
                <a:latin typeface="Century Gothic"/>
                <a:cs typeface="Century Gothic"/>
              </a:rPr>
              <a:t>строительстве» </a:t>
            </a:r>
            <a:r>
              <a:rPr sz="1400" i="1" dirty="0">
                <a:solidFill>
                  <a:srgbClr val="445369"/>
                </a:solidFill>
                <a:latin typeface="Century Gothic"/>
                <a:cs typeface="Century Gothic"/>
              </a:rPr>
              <a:t>и </a:t>
            </a:r>
            <a:r>
              <a:rPr sz="14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«Организация управления </a:t>
            </a:r>
            <a:r>
              <a:rPr sz="14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строительством </a:t>
            </a:r>
            <a:r>
              <a:rPr sz="1400" i="1" dirty="0">
                <a:solidFill>
                  <a:srgbClr val="445369"/>
                </a:solidFill>
                <a:latin typeface="Century Gothic"/>
                <a:cs typeface="Century Gothic"/>
              </a:rPr>
              <a:t>и  </a:t>
            </a:r>
            <a:r>
              <a:rPr sz="14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недвижимостью»</a:t>
            </a:r>
            <a:r>
              <a:rPr sz="1400" spc="-10" dirty="0">
                <a:solidFill>
                  <a:srgbClr val="445369"/>
                </a:solidFill>
                <a:latin typeface="Century Gothic"/>
                <a:cs typeface="Century Gothic"/>
              </a:rPr>
              <a:t>.</a:t>
            </a:r>
            <a:endParaRPr sz="1400" dirty="0">
              <a:latin typeface="Century Gothic"/>
              <a:cs typeface="Century Gothic"/>
            </a:endParaRPr>
          </a:p>
          <a:p>
            <a:pPr marL="192405" algn="just">
              <a:lnSpc>
                <a:spcPts val="1550"/>
              </a:lnSpc>
            </a:pPr>
            <a:r>
              <a:rPr sz="1400" i="1" dirty="0">
                <a:solidFill>
                  <a:srgbClr val="445369"/>
                </a:solidFill>
                <a:latin typeface="Century Gothic"/>
                <a:cs typeface="Century Gothic"/>
              </a:rPr>
              <a:t>Кафедра    реализует    идею    </a:t>
            </a:r>
            <a:r>
              <a:rPr sz="14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развития    </a:t>
            </a:r>
            <a:r>
              <a:rPr sz="14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научной    </a:t>
            </a:r>
            <a:r>
              <a:rPr sz="1400" i="1" spc="-25" dirty="0">
                <a:solidFill>
                  <a:srgbClr val="445369"/>
                </a:solidFill>
                <a:latin typeface="Century Gothic"/>
                <a:cs typeface="Century Gothic"/>
              </a:rPr>
              <a:t>базы</a:t>
            </a:r>
            <a:r>
              <a:rPr sz="1400" i="1" spc="290" dirty="0">
                <a:solidFill>
                  <a:srgbClr val="445369"/>
                </a:solidFill>
                <a:latin typeface="Century Gothic"/>
                <a:cs typeface="Century Gothic"/>
              </a:rPr>
              <a:t> </a:t>
            </a:r>
            <a:r>
              <a:rPr sz="1400" i="1" dirty="0">
                <a:solidFill>
                  <a:srgbClr val="445369"/>
                </a:solidFill>
                <a:latin typeface="Century Gothic"/>
                <a:cs typeface="Century Gothic"/>
              </a:rPr>
              <a:t>и</a:t>
            </a:r>
            <a:endParaRPr sz="1400" dirty="0">
              <a:latin typeface="Century Gothic"/>
              <a:cs typeface="Century Gothic"/>
            </a:endParaRPr>
          </a:p>
          <a:p>
            <a:pPr marL="12700" marR="5080" algn="just">
              <a:lnSpc>
                <a:spcPct val="95300"/>
              </a:lnSpc>
              <a:spcBef>
                <a:spcPts val="45"/>
              </a:spcBef>
            </a:pPr>
            <a:r>
              <a:rPr sz="14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подготовки на </a:t>
            </a:r>
            <a:r>
              <a:rPr sz="14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ее </a:t>
            </a:r>
            <a:r>
              <a:rPr sz="14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основе "отраслевых" </a:t>
            </a:r>
            <a:r>
              <a:rPr sz="1400" i="1" dirty="0">
                <a:solidFill>
                  <a:srgbClr val="445369"/>
                </a:solidFill>
                <a:latin typeface="Century Gothic"/>
                <a:cs typeface="Century Gothic"/>
              </a:rPr>
              <a:t>специалистов</a:t>
            </a:r>
            <a:r>
              <a:rPr sz="1400" dirty="0">
                <a:solidFill>
                  <a:srgbClr val="445369"/>
                </a:solidFill>
                <a:latin typeface="Century Gothic"/>
                <a:cs typeface="Century Gothic"/>
              </a:rPr>
              <a:t>-  </a:t>
            </a:r>
            <a:r>
              <a:rPr sz="1400" i="1" dirty="0">
                <a:solidFill>
                  <a:srgbClr val="445369"/>
                </a:solidFill>
                <a:latin typeface="Century Gothic"/>
                <a:cs typeface="Century Gothic"/>
              </a:rPr>
              <a:t>менеджеров</a:t>
            </a:r>
            <a:r>
              <a:rPr sz="1400" dirty="0">
                <a:solidFill>
                  <a:srgbClr val="445369"/>
                </a:solidFill>
                <a:latin typeface="Century Gothic"/>
                <a:cs typeface="Century Gothic"/>
              </a:rPr>
              <a:t>. </a:t>
            </a:r>
            <a:r>
              <a:rPr sz="14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В </a:t>
            </a:r>
            <a:r>
              <a:rPr sz="14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этом заключается </a:t>
            </a:r>
            <a:r>
              <a:rPr sz="14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самая главная  </a:t>
            </a:r>
            <a:r>
              <a:rPr sz="1400" i="1" spc="-15" dirty="0">
                <a:solidFill>
                  <a:srgbClr val="445369"/>
                </a:solidFill>
                <a:latin typeface="Century Gothic"/>
                <a:cs typeface="Century Gothic"/>
              </a:rPr>
              <a:t>особенность </a:t>
            </a:r>
            <a:r>
              <a:rPr sz="14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наших </a:t>
            </a:r>
            <a:r>
              <a:rPr sz="14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бакалаврских </a:t>
            </a:r>
            <a:r>
              <a:rPr sz="1400" i="1" dirty="0">
                <a:solidFill>
                  <a:srgbClr val="445369"/>
                </a:solidFill>
                <a:latin typeface="Century Gothic"/>
                <a:cs typeface="Century Gothic"/>
              </a:rPr>
              <a:t>и </a:t>
            </a:r>
            <a:r>
              <a:rPr sz="14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магистерских  </a:t>
            </a:r>
            <a:r>
              <a:rPr sz="1400" i="1" spc="5" dirty="0">
                <a:solidFill>
                  <a:srgbClr val="445369"/>
                </a:solidFill>
                <a:latin typeface="Century Gothic"/>
                <a:cs typeface="Century Gothic"/>
              </a:rPr>
              <a:t>программ</a:t>
            </a:r>
            <a:r>
              <a:rPr sz="1400" spc="5" dirty="0">
                <a:solidFill>
                  <a:srgbClr val="445369"/>
                </a:solidFill>
                <a:latin typeface="Century Gothic"/>
                <a:cs typeface="Century Gothic"/>
              </a:rPr>
              <a:t>.       </a:t>
            </a:r>
            <a:r>
              <a:rPr sz="1400" i="1" spc="5" dirty="0">
                <a:solidFill>
                  <a:srgbClr val="445369"/>
                </a:solidFill>
                <a:latin typeface="Century Gothic"/>
                <a:cs typeface="Century Gothic"/>
              </a:rPr>
              <a:t>После       </a:t>
            </a:r>
            <a:r>
              <a:rPr sz="14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обучения       </a:t>
            </a:r>
            <a:r>
              <a:rPr sz="1400" i="1" spc="-15" dirty="0">
                <a:solidFill>
                  <a:srgbClr val="445369"/>
                </a:solidFill>
                <a:latin typeface="Century Gothic"/>
                <a:cs typeface="Century Gothic"/>
              </a:rPr>
              <a:t>выпускник      </a:t>
            </a:r>
            <a:r>
              <a:rPr sz="1400" i="1" spc="265" dirty="0">
                <a:solidFill>
                  <a:srgbClr val="445369"/>
                </a:solidFill>
                <a:latin typeface="Century Gothic"/>
                <a:cs typeface="Century Gothic"/>
              </a:rPr>
              <a:t> </a:t>
            </a:r>
            <a:r>
              <a:rPr sz="14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кафедры</a:t>
            </a:r>
            <a:endParaRPr sz="1400" dirty="0">
              <a:latin typeface="Century Gothic"/>
              <a:cs typeface="Century Gothic"/>
            </a:endParaRPr>
          </a:p>
          <a:p>
            <a:pPr marL="12700" marR="11430" algn="just">
              <a:lnSpc>
                <a:spcPct val="95100"/>
              </a:lnSpc>
              <a:spcBef>
                <a:spcPts val="10"/>
              </a:spcBef>
            </a:pPr>
            <a:r>
              <a:rPr sz="14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«Менеджмент </a:t>
            </a:r>
            <a:r>
              <a:rPr sz="1400" i="1" dirty="0">
                <a:solidFill>
                  <a:srgbClr val="445369"/>
                </a:solidFill>
                <a:latin typeface="Century Gothic"/>
                <a:cs typeface="Century Gothic"/>
              </a:rPr>
              <a:t>и инновации» </a:t>
            </a:r>
            <a:r>
              <a:rPr sz="1400" i="1" spc="-15" dirty="0">
                <a:solidFill>
                  <a:srgbClr val="445369"/>
                </a:solidFill>
                <a:latin typeface="Century Gothic"/>
                <a:cs typeface="Century Gothic"/>
              </a:rPr>
              <a:t>чувствует себя </a:t>
            </a:r>
            <a:r>
              <a:rPr sz="14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уверенно в любой  </a:t>
            </a:r>
            <a:r>
              <a:rPr sz="1400" i="1" spc="-15" dirty="0">
                <a:solidFill>
                  <a:srgbClr val="445369"/>
                </a:solidFill>
                <a:latin typeface="Century Gothic"/>
                <a:cs typeface="Century Gothic"/>
              </a:rPr>
              <a:t>структуре </a:t>
            </a:r>
            <a:r>
              <a:rPr sz="14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инвестиционно</a:t>
            </a:r>
            <a:r>
              <a:rPr sz="1400" spc="-10" dirty="0">
                <a:solidFill>
                  <a:srgbClr val="445369"/>
                </a:solidFill>
                <a:latin typeface="Century Gothic"/>
                <a:cs typeface="Century Gothic"/>
              </a:rPr>
              <a:t>-</a:t>
            </a:r>
            <a:r>
              <a:rPr sz="14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строительной сферы </a:t>
            </a:r>
            <a:r>
              <a:rPr sz="1400" i="1" spc="-15" dirty="0">
                <a:solidFill>
                  <a:srgbClr val="445369"/>
                </a:solidFill>
                <a:latin typeface="Century Gothic"/>
                <a:cs typeface="Century Gothic"/>
              </a:rPr>
              <a:t>как </a:t>
            </a:r>
            <a:r>
              <a:rPr sz="14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в </a:t>
            </a:r>
            <a:r>
              <a:rPr sz="1400" i="1" spc="15" dirty="0">
                <a:solidFill>
                  <a:srgbClr val="445369"/>
                </a:solidFill>
                <a:latin typeface="Century Gothic"/>
                <a:cs typeface="Century Gothic"/>
              </a:rPr>
              <a:t>РФ, </a:t>
            </a:r>
            <a:r>
              <a:rPr sz="1400" i="1" spc="-25" dirty="0">
                <a:solidFill>
                  <a:srgbClr val="445369"/>
                </a:solidFill>
                <a:latin typeface="Century Gothic"/>
                <a:cs typeface="Century Gothic"/>
              </a:rPr>
              <a:t>так  </a:t>
            </a:r>
            <a:r>
              <a:rPr sz="1400" i="1" dirty="0">
                <a:solidFill>
                  <a:srgbClr val="445369"/>
                </a:solidFill>
                <a:latin typeface="Century Gothic"/>
                <a:cs typeface="Century Gothic"/>
              </a:rPr>
              <a:t>и </a:t>
            </a:r>
            <a:r>
              <a:rPr sz="14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за</a:t>
            </a:r>
            <a:r>
              <a:rPr sz="1400" i="1" dirty="0">
                <a:solidFill>
                  <a:srgbClr val="445369"/>
                </a:solidFill>
                <a:latin typeface="Century Gothic"/>
                <a:cs typeface="Century Gothic"/>
              </a:rPr>
              <a:t> рубежом</a:t>
            </a:r>
            <a:r>
              <a:rPr sz="1400" dirty="0">
                <a:solidFill>
                  <a:srgbClr val="445369"/>
                </a:solidFill>
                <a:latin typeface="Century Gothic"/>
                <a:cs typeface="Century Gothic"/>
              </a:rPr>
              <a:t>.</a:t>
            </a:r>
            <a:endParaRPr sz="1400" dirty="0">
              <a:latin typeface="Century Gothic"/>
              <a:cs typeface="Century Gothic"/>
            </a:endParaRPr>
          </a:p>
          <a:p>
            <a:pPr marL="12700" marR="6350" indent="179705" algn="just">
              <a:lnSpc>
                <a:spcPct val="95200"/>
              </a:lnSpc>
              <a:spcBef>
                <a:spcPts val="5"/>
              </a:spcBef>
            </a:pPr>
            <a:r>
              <a:rPr sz="1400" i="1" spc="-15" dirty="0">
                <a:solidFill>
                  <a:srgbClr val="445369"/>
                </a:solidFill>
                <a:latin typeface="Century Gothic"/>
                <a:cs typeface="Century Gothic"/>
              </a:rPr>
              <a:t>Активным </a:t>
            </a:r>
            <a:r>
              <a:rPr sz="1400" i="1" dirty="0">
                <a:solidFill>
                  <a:srgbClr val="445369"/>
                </a:solidFill>
                <a:latin typeface="Century Gothic"/>
                <a:cs typeface="Century Gothic"/>
              </a:rPr>
              <a:t>и целеустремленным </a:t>
            </a:r>
            <a:r>
              <a:rPr sz="14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студентам </a:t>
            </a:r>
            <a:r>
              <a:rPr sz="14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кафедра дает  </a:t>
            </a:r>
            <a:r>
              <a:rPr sz="14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возможность с </a:t>
            </a:r>
            <a:r>
              <a:rPr sz="14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первого </a:t>
            </a:r>
            <a:r>
              <a:rPr sz="1400" i="1" dirty="0">
                <a:solidFill>
                  <a:srgbClr val="445369"/>
                </a:solidFill>
                <a:latin typeface="Century Gothic"/>
                <a:cs typeface="Century Gothic"/>
              </a:rPr>
              <a:t>года </a:t>
            </a:r>
            <a:r>
              <a:rPr sz="14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учебы </a:t>
            </a:r>
            <a:r>
              <a:rPr sz="1400" i="1" spc="-20" dirty="0">
                <a:solidFill>
                  <a:srgbClr val="445369"/>
                </a:solidFill>
                <a:latin typeface="Century Gothic"/>
                <a:cs typeface="Century Gothic"/>
              </a:rPr>
              <a:t>начать </a:t>
            </a:r>
            <a:r>
              <a:rPr sz="14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успешную  научную </a:t>
            </a:r>
            <a:r>
              <a:rPr sz="14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карьеру</a:t>
            </a:r>
            <a:r>
              <a:rPr sz="1400" spc="-5" dirty="0">
                <a:solidFill>
                  <a:srgbClr val="445369"/>
                </a:solidFill>
                <a:latin typeface="Century Gothic"/>
                <a:cs typeface="Century Gothic"/>
              </a:rPr>
              <a:t>. </a:t>
            </a:r>
            <a:r>
              <a:rPr sz="14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Преподаватели </a:t>
            </a:r>
            <a:r>
              <a:rPr sz="14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кафедры с </a:t>
            </a:r>
            <a:r>
              <a:rPr sz="1400" i="1" dirty="0">
                <a:solidFill>
                  <a:srgbClr val="445369"/>
                </a:solidFill>
                <a:latin typeface="Century Gothic"/>
                <a:cs typeface="Century Gothic"/>
              </a:rPr>
              <a:t>большим  </a:t>
            </a:r>
            <a:r>
              <a:rPr sz="14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интересом </a:t>
            </a:r>
            <a:r>
              <a:rPr sz="1400" i="1" spc="-15" dirty="0">
                <a:solidFill>
                  <a:srgbClr val="445369"/>
                </a:solidFill>
                <a:latin typeface="Century Gothic"/>
                <a:cs typeface="Century Gothic"/>
              </a:rPr>
              <a:t>осуществляют </a:t>
            </a:r>
            <a:r>
              <a:rPr sz="14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научное руководство </a:t>
            </a:r>
            <a:r>
              <a:rPr sz="14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в </a:t>
            </a:r>
            <a:r>
              <a:rPr sz="14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процессе  проведения </a:t>
            </a:r>
            <a:r>
              <a:rPr sz="1400" i="1" dirty="0">
                <a:solidFill>
                  <a:srgbClr val="445369"/>
                </a:solidFill>
                <a:latin typeface="Century Gothic"/>
                <a:cs typeface="Century Gothic"/>
              </a:rPr>
              <a:t>исследований, </a:t>
            </a:r>
            <a:r>
              <a:rPr sz="14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написания </a:t>
            </a:r>
            <a:r>
              <a:rPr sz="1400" i="1" spc="-15" dirty="0">
                <a:solidFill>
                  <a:srgbClr val="445369"/>
                </a:solidFill>
                <a:latin typeface="Century Gothic"/>
                <a:cs typeface="Century Gothic"/>
              </a:rPr>
              <a:t>научных статей,  </a:t>
            </a:r>
            <a:r>
              <a:rPr sz="14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участию </a:t>
            </a:r>
            <a:r>
              <a:rPr sz="1400" i="1" spc="-5" dirty="0">
                <a:solidFill>
                  <a:srgbClr val="445369"/>
                </a:solidFill>
                <a:latin typeface="Century Gothic"/>
                <a:cs typeface="Century Gothic"/>
              </a:rPr>
              <a:t>в </a:t>
            </a:r>
            <a:r>
              <a:rPr sz="14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конференциях </a:t>
            </a:r>
            <a:r>
              <a:rPr sz="1400" i="1" spc="5" dirty="0">
                <a:solidFill>
                  <a:srgbClr val="445369"/>
                </a:solidFill>
                <a:latin typeface="Century Gothic"/>
                <a:cs typeface="Century Gothic"/>
              </a:rPr>
              <a:t>и </a:t>
            </a:r>
            <a:r>
              <a:rPr sz="14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конкурсах на </a:t>
            </a:r>
            <a:r>
              <a:rPr sz="1400" i="1" dirty="0">
                <a:solidFill>
                  <a:srgbClr val="445369"/>
                </a:solidFill>
                <a:latin typeface="Century Gothic"/>
                <a:cs typeface="Century Gothic"/>
              </a:rPr>
              <a:t>получение</a:t>
            </a:r>
            <a:r>
              <a:rPr sz="1400" i="1" spc="10" dirty="0">
                <a:solidFill>
                  <a:srgbClr val="445369"/>
                </a:solidFill>
                <a:latin typeface="Century Gothic"/>
                <a:cs typeface="Century Gothic"/>
              </a:rPr>
              <a:t> </a:t>
            </a:r>
            <a:r>
              <a:rPr sz="1400" i="1" spc="-10" dirty="0">
                <a:solidFill>
                  <a:srgbClr val="445369"/>
                </a:solidFill>
                <a:latin typeface="Century Gothic"/>
                <a:cs typeface="Century Gothic"/>
              </a:rPr>
              <a:t>грантов</a:t>
            </a:r>
            <a:r>
              <a:rPr sz="1400" spc="-10" dirty="0">
                <a:solidFill>
                  <a:srgbClr val="445369"/>
                </a:solidFill>
                <a:latin typeface="Century Gothic"/>
                <a:cs typeface="Century Gothic"/>
              </a:rPr>
              <a:t>.</a:t>
            </a:r>
            <a:endParaRPr sz="1400" dirty="0">
              <a:latin typeface="Century Gothic"/>
              <a:cs typeface="Century Gothic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33676" y="162228"/>
            <a:ext cx="1613667" cy="17964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591055" y="48767"/>
            <a:ext cx="338328" cy="463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0" y="341375"/>
            <a:ext cx="2401824" cy="4632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121407" y="341375"/>
            <a:ext cx="338328" cy="4632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114401" y="100075"/>
            <a:ext cx="1626870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spc="-45" dirty="0"/>
              <a:t>МАГИСТРАТУРА</a:t>
            </a:r>
            <a:endParaRPr sz="1600"/>
          </a:p>
        </p:txBody>
      </p:sp>
      <p:sp>
        <p:nvSpPr>
          <p:cNvPr id="11" name="object 11"/>
          <p:cNvSpPr txBox="1"/>
          <p:nvPr/>
        </p:nvSpPr>
        <p:spPr>
          <a:xfrm>
            <a:off x="114401" y="392684"/>
            <a:ext cx="2154555" cy="2705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spc="-5" dirty="0">
                <a:solidFill>
                  <a:srgbClr val="0064AA"/>
                </a:solidFill>
                <a:latin typeface="Arial"/>
                <a:cs typeface="Arial"/>
              </a:rPr>
              <a:t>38.04.02</a:t>
            </a:r>
            <a:r>
              <a:rPr sz="1600" b="1" spc="-60" dirty="0">
                <a:solidFill>
                  <a:srgbClr val="0064AA"/>
                </a:solidFill>
                <a:latin typeface="Arial"/>
                <a:cs typeface="Arial"/>
              </a:rPr>
              <a:t> </a:t>
            </a:r>
            <a:r>
              <a:rPr sz="1600" b="1" dirty="0">
                <a:solidFill>
                  <a:srgbClr val="0064AA"/>
                </a:solidFill>
                <a:latin typeface="Arial"/>
                <a:cs typeface="Arial"/>
              </a:rPr>
              <a:t>Менеджмент</a:t>
            </a:r>
            <a:endParaRPr sz="16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41147" y="1965325"/>
            <a:ext cx="2168653" cy="1524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4459438" y="3011697"/>
            <a:ext cx="514350" cy="505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841375" y="3509405"/>
            <a:ext cx="3062187" cy="38343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00" b="0" spc="-5" dirty="0" smtClean="0">
                <a:solidFill>
                  <a:srgbClr val="003B5F"/>
                </a:solidFill>
                <a:latin typeface="Calibri Light"/>
                <a:cs typeface="Calibri Light"/>
              </a:rPr>
              <a:t>P</a:t>
            </a:r>
            <a:r>
              <a:rPr lang="en-US" sz="2400" spc="-5" dirty="0" smtClean="0">
                <a:solidFill>
                  <a:srgbClr val="003B5F"/>
                </a:solidFill>
                <a:latin typeface="Calibri Light"/>
                <a:cs typeface="Calibri Light"/>
              </a:rPr>
              <a:t>riemkom@mgsu.ru</a:t>
            </a:r>
            <a:endParaRPr sz="2400" dirty="0">
              <a:latin typeface="Calibri Light"/>
              <a:cs typeface="Calibri Light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24013" y="3032125"/>
            <a:ext cx="3355848" cy="38343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00" b="0" spc="-5" dirty="0" smtClean="0">
                <a:solidFill>
                  <a:srgbClr val="003B5F"/>
                </a:solidFill>
                <a:latin typeface="Calibri Light"/>
                <a:cs typeface="Calibri Light"/>
              </a:rPr>
              <a:t>+7-495-781-99-88</a:t>
            </a:r>
            <a:endParaRPr sz="2400" dirty="0">
              <a:latin typeface="Calibri Light"/>
              <a:cs typeface="Calibri Light"/>
            </a:endParaRPr>
          </a:p>
        </p:txBody>
      </p:sp>
      <p:sp>
        <p:nvSpPr>
          <p:cNvPr id="10" name="object 10"/>
          <p:cNvSpPr txBox="1">
            <a:spLocks noGrp="1"/>
          </p:cNvSpPr>
          <p:nvPr>
            <p:ph type="title"/>
          </p:nvPr>
        </p:nvSpPr>
        <p:spPr>
          <a:xfrm>
            <a:off x="4989990" y="3073769"/>
            <a:ext cx="2438400" cy="38343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400" b="0" dirty="0">
                <a:solidFill>
                  <a:srgbClr val="003B5F"/>
                </a:solidFill>
                <a:latin typeface="Calibri Light"/>
                <a:cs typeface="Calibri Light"/>
              </a:rPr>
              <a:t>t.me/pk_mgsu</a:t>
            </a:r>
            <a:endParaRPr sz="2400" dirty="0">
              <a:latin typeface="Calibri Light"/>
              <a:cs typeface="Calibri Light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6576" y="51815"/>
            <a:ext cx="237744" cy="3200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0" y="195071"/>
            <a:ext cx="1670304" cy="46329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389888" y="195071"/>
            <a:ext cx="338327" cy="46329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114401" y="246074"/>
            <a:ext cx="1419225" cy="2711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600" b="1" dirty="0">
                <a:solidFill>
                  <a:srgbClr val="0064AA"/>
                </a:solidFill>
                <a:latin typeface="Arial"/>
                <a:cs typeface="Arial"/>
              </a:rPr>
              <a:t>Задай</a:t>
            </a:r>
            <a:r>
              <a:rPr sz="1600" b="1" spc="-75" dirty="0">
                <a:solidFill>
                  <a:srgbClr val="0064AA"/>
                </a:solidFill>
                <a:latin typeface="Arial"/>
                <a:cs typeface="Arial"/>
              </a:rPr>
              <a:t> </a:t>
            </a:r>
            <a:r>
              <a:rPr sz="1600" b="1" spc="-10" dirty="0">
                <a:solidFill>
                  <a:srgbClr val="0064AA"/>
                </a:solidFill>
                <a:latin typeface="Arial"/>
                <a:cs typeface="Arial"/>
              </a:rPr>
              <a:t>вопрос</a:t>
            </a:r>
            <a:endParaRPr sz="1600" dirty="0">
              <a:latin typeface="Arial"/>
              <a:cs typeface="Arial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971800" y="536717"/>
            <a:ext cx="328006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ru-RU" sz="2800" b="1" dirty="0" smtClean="0">
                <a:solidFill>
                  <a:srgbClr val="0064AA"/>
                </a:solidFill>
                <a:latin typeface="Arial"/>
                <a:cs typeface="Arial"/>
              </a:rPr>
              <a:t>Дирекция ИЭУИС</a:t>
            </a:r>
            <a:endParaRPr lang="ru-RU" sz="2800" dirty="0">
              <a:latin typeface="Arial"/>
              <a:cs typeface="Arial"/>
            </a:endParaRPr>
          </a:p>
        </p:txBody>
      </p:sp>
      <p:sp>
        <p:nvSpPr>
          <p:cNvPr id="22" name="AutoShape 2" descr="https://mgsu.ru/postupayushchim/Kontakty/Trubka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mgsu.ru/postupayushchim/Kontakty/Trubka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032125"/>
            <a:ext cx="53340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s://mgsu.ru/postupayushchim/Kontakty/El_pochta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95" y="3494302"/>
            <a:ext cx="53340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mgsu.ru/postupayushchim/Kontakty/Vkontakte.pn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95" y="3961028"/>
            <a:ext cx="53340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Прямоугольник 22"/>
          <p:cNvSpPr/>
          <p:nvPr/>
        </p:nvSpPr>
        <p:spPr>
          <a:xfrm>
            <a:off x="842772" y="3961028"/>
            <a:ext cx="3082895" cy="6591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ru-RU" dirty="0">
                <a:latin typeface="Calibri Light"/>
              </a:rPr>
              <a:t>Официальная группа ВК </a:t>
            </a:r>
            <a:endParaRPr lang="en-US" dirty="0" smtClean="0">
              <a:latin typeface="Calibri Light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ru-RU" dirty="0" smtClean="0">
                <a:latin typeface="Calibri Light"/>
                <a:hlinkClick r:id="rId9"/>
              </a:rPr>
              <a:t>http</a:t>
            </a:r>
            <a:r>
              <a:rPr lang="ru-RU" dirty="0">
                <a:latin typeface="Calibri Light"/>
                <a:hlinkClick r:id="rId9"/>
              </a:rPr>
              <a:t>://vk.com/priem_v_mgsu</a:t>
            </a:r>
            <a:endParaRPr lang="en-US" dirty="0">
              <a:latin typeface="Calibri Light"/>
              <a:cs typeface="Calibri Light"/>
            </a:endParaRPr>
          </a:p>
        </p:txBody>
      </p:sp>
      <p:pic>
        <p:nvPicPr>
          <p:cNvPr id="1034" name="Picture 10" descr="https://mgsu.ru/postupayushchim/Bakalavriat-spetsialitet/Napravleniya-podgotovki-spetsialnosti/nazem_tran_tehnol_kompl/Ptar0PLxPZI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438" y="3616137"/>
            <a:ext cx="553412" cy="553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Прямоугольник 23"/>
          <p:cNvSpPr/>
          <p:nvPr/>
        </p:nvSpPr>
        <p:spPr>
          <a:xfrm>
            <a:off x="5012850" y="3498851"/>
            <a:ext cx="336042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rgbClr val="003B5F"/>
                </a:solidFill>
                <a:latin typeface="Calibri Light"/>
                <a:cs typeface="Calibri Light"/>
              </a:rPr>
              <a:t>https://www.instagram.com/priem_v_mgsu/</a:t>
            </a:r>
            <a:endParaRPr lang="ru-RU" sz="2400" dirty="0">
              <a:solidFill>
                <a:srgbClr val="003B5F"/>
              </a:solidFill>
            </a:endParaRPr>
          </a:p>
        </p:txBody>
      </p:sp>
      <p:sp>
        <p:nvSpPr>
          <p:cNvPr id="29" name="object 9"/>
          <p:cNvSpPr txBox="1"/>
          <p:nvPr/>
        </p:nvSpPr>
        <p:spPr>
          <a:xfrm>
            <a:off x="1349793" y="1221371"/>
            <a:ext cx="3943019" cy="38343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ru-RU" sz="2400" dirty="0">
                <a:solidFill>
                  <a:srgbClr val="003B5F"/>
                </a:solidFill>
                <a:latin typeface="Calibri Light"/>
              </a:rPr>
              <a:t>+7(495)287-49-16 </a:t>
            </a:r>
            <a:r>
              <a:rPr lang="ru-RU" sz="2400" dirty="0" err="1">
                <a:solidFill>
                  <a:srgbClr val="003B5F"/>
                </a:solidFill>
                <a:latin typeface="Calibri Light"/>
              </a:rPr>
              <a:t>вн</a:t>
            </a:r>
            <a:r>
              <a:rPr lang="ru-RU" sz="2400" dirty="0">
                <a:solidFill>
                  <a:srgbClr val="003B5F"/>
                </a:solidFill>
                <a:latin typeface="Calibri Light"/>
              </a:rPr>
              <a:t>.  </a:t>
            </a:r>
            <a:r>
              <a:rPr lang="ru-RU" sz="2400" dirty="0" smtClean="0">
                <a:solidFill>
                  <a:srgbClr val="003B5F"/>
                </a:solidFill>
                <a:latin typeface="Calibri Light"/>
              </a:rPr>
              <a:t>30-48</a:t>
            </a:r>
            <a:endParaRPr sz="2400" dirty="0">
              <a:solidFill>
                <a:srgbClr val="003B5F"/>
              </a:solidFill>
              <a:latin typeface="Calibri Light"/>
              <a:cs typeface="Calibri Light"/>
            </a:endParaRPr>
          </a:p>
        </p:txBody>
      </p:sp>
      <p:pic>
        <p:nvPicPr>
          <p:cNvPr id="30" name="Picture 4" descr="https://mgsu.ru/postupayushchim/Kontakty/Trubka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13" y="1179727"/>
            <a:ext cx="53340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6" descr="https://mgsu.ru/postupayushchim/Kontakty/El_pochta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13" y="1646986"/>
            <a:ext cx="533400" cy="466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object 9"/>
          <p:cNvSpPr txBox="1"/>
          <p:nvPr/>
        </p:nvSpPr>
        <p:spPr>
          <a:xfrm>
            <a:off x="1349793" y="1646453"/>
            <a:ext cx="3943019" cy="383438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2400" dirty="0" smtClean="0">
                <a:solidFill>
                  <a:srgbClr val="003B5F"/>
                </a:solidFill>
                <a:latin typeface="Calibri Light"/>
                <a:cs typeface="Calibri Light"/>
              </a:rPr>
              <a:t>euis@mgsu.ru</a:t>
            </a:r>
            <a:endParaRPr sz="2400" dirty="0">
              <a:solidFill>
                <a:srgbClr val="003B5F"/>
              </a:solidFill>
              <a:latin typeface="Calibri Light"/>
              <a:cs typeface="Calibri Light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08091" y="2346325"/>
            <a:ext cx="75026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0"/>
              </a:spcBef>
            </a:pPr>
            <a:r>
              <a:rPr lang="ru-RU" sz="2800" b="1" dirty="0" smtClean="0">
                <a:solidFill>
                  <a:srgbClr val="0064AA"/>
                </a:solidFill>
                <a:latin typeface="Arial"/>
                <a:cs typeface="Arial"/>
              </a:rPr>
              <a:t>Контакты </a:t>
            </a:r>
            <a:r>
              <a:rPr lang="ru-RU" sz="2800" b="1" smtClean="0">
                <a:solidFill>
                  <a:srgbClr val="0064AA"/>
                </a:solidFill>
                <a:latin typeface="Arial"/>
                <a:cs typeface="Arial"/>
              </a:rPr>
              <a:t>приемной комиссии НИУ МГСУ</a:t>
            </a:r>
            <a:endParaRPr lang="ru-RU"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3B5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481</Words>
  <Application>Microsoft Office PowerPoint</Application>
  <PresentationFormat>Произвольный</PresentationFormat>
  <Paragraphs>94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Office Theme</vt:lpstr>
      <vt:lpstr>Менеджмент</vt:lpstr>
      <vt:lpstr>МАГИСТРАТУРА</vt:lpstr>
      <vt:lpstr>МАГИСТРАТУРА</vt:lpstr>
      <vt:lpstr>МАГИСТРАТУРА</vt:lpstr>
      <vt:lpstr>Презентация PowerPoint</vt:lpstr>
      <vt:lpstr>МАГИСТРАТУРА</vt:lpstr>
      <vt:lpstr>t.me/pk_mgsu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08.03.01 Строительство</dc:title>
  <dc:creator>Стибунов Алексей Васильевич</dc:creator>
  <cp:lastModifiedBy>Судакова Анна Александровна</cp:lastModifiedBy>
  <cp:revision>7</cp:revision>
  <dcterms:created xsi:type="dcterms:W3CDTF">2020-12-10T13:34:07Z</dcterms:created>
  <dcterms:modified xsi:type="dcterms:W3CDTF">2021-04-14T17:33:30Z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2020-07-14T00:00:00Z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2020-12-10T00:00:00Z</vt:filetime>
  </property>
</Properties>
</file>