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2" r:id="rId3"/>
    <p:sldId id="286" r:id="rId4"/>
    <p:sldId id="273" r:id="rId5"/>
    <p:sldId id="275" r:id="rId6"/>
    <p:sldId id="276" r:id="rId7"/>
    <p:sldId id="277" r:id="rId8"/>
    <p:sldId id="287" r:id="rId9"/>
    <p:sldId id="264" r:id="rId10"/>
    <p:sldId id="28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0" y="3507854"/>
            <a:ext cx="5076056" cy="122413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профиль</a:t>
            </a:r>
          </a:p>
          <a:p>
            <a:pPr algn="ctr">
              <a:spcBef>
                <a:spcPct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Региональное и муниципальное управление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0" y="1127977"/>
            <a:ext cx="467180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38.03.0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2337F9C-F72F-43BF-B25F-63B8DF30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4"/>
            <a:ext cx="4104493" cy="22916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9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36441" y="3000629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89853" y="3061370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770" y="91794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1303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latin typeface="Calibri Light"/>
                <a:hlinkClick r:id="rId8"/>
              </a:rPr>
              <a:t>http</a:t>
            </a:r>
            <a:r>
              <a:rPr lang="ru-RU" dirty="0">
                <a:latin typeface="Calibri Light"/>
                <a:hlinkClick r:id="rId8"/>
              </a:rPr>
              <a:t>://vk.com/priem_v_mgsu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1" y="3636489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89853" y="3494537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79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5400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и муниципальное управление - это актуально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68972E9-A699-48BB-8E25-944BA50E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33903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3D9AD0-BE64-42E0-81C7-6471128E8FAA}"/>
              </a:ext>
            </a:extLst>
          </p:cNvPr>
          <p:cNvSpPr txBox="1"/>
          <p:nvPr/>
        </p:nvSpPr>
        <p:spPr>
          <a:xfrm>
            <a:off x="3641896" y="661159"/>
            <a:ext cx="51785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– это государство, обладающее своим аппаратом управления, который делится на три уровня: федеральный, региональный и муниципальный. Каждая ступень призвана решать спектр своих вопросов в рамках компетенций: от принятия законодательства, до уборки прилежащих домовых территорий в каждом отдельном городе или поселке.</a:t>
            </a:r>
          </a:p>
          <a:p>
            <a:pPr indent="3619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властные структуры работали эффективно и не нарушали закон и права отдельного гражданина, нужны высококвалифицированные кадры, обучение которых проходит именно по профилю «Региональное и муниципальное управление». Выпускники данной специальности могут грамотно организовать работу властных структур, распределить бюджет, обработать обращения граждан, выровнять экономическую стабильность региона и многое другое. </a:t>
            </a:r>
          </a:p>
        </p:txBody>
      </p:sp>
    </p:spTree>
    <p:extLst>
      <p:ext uri="{BB962C8B-B14F-4D97-AF65-F5344CB8AC3E}">
        <p14:creationId xmlns:p14="http://schemas.microsoft.com/office/powerpoint/2010/main" val="406001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00A1CD-95B7-494B-A4D6-35CFCE9348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832" y="673862"/>
            <a:ext cx="2900861" cy="2305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5400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и муниципальное управление - это интересно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3D9AD0-BE64-42E0-81C7-6471128E8FAA}"/>
              </a:ext>
            </a:extLst>
          </p:cNvPr>
          <p:cNvSpPr txBox="1"/>
          <p:nvPr/>
        </p:nvSpPr>
        <p:spPr>
          <a:xfrm>
            <a:off x="1820572" y="3417569"/>
            <a:ext cx="5343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существует целый ряд дисциплин узконаправленного характера непосредственно формирующие компетенции по выбранной специальности: делопроизводство, правоведение (как общее, так и более узкое: гражданское, уголовное, административное, земельное и так далее), экономика (мировая, макро-, микро-), теория государственного и муниципального управления, управление проектами, управление территориями, территориальное устройство, стратегический менеджмент, маркетинг территорий и многие другие.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5B703-2FD5-4714-B85C-8CC5822C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1415"/>
            <a:ext cx="1254240" cy="19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857B04E5-5287-4026-BBA5-EE72E268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8" y="2154080"/>
            <a:ext cx="1273104" cy="1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B5B6E7-ABFF-4069-9606-7738047F67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022" y="3587971"/>
            <a:ext cx="939051" cy="1503054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99FFF6C2-EC84-41E8-A791-DBC265F6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" y="3114827"/>
            <a:ext cx="765419" cy="12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D9A1AF-CE36-4F35-9D52-B0D5E79F7D54}"/>
              </a:ext>
            </a:extLst>
          </p:cNvPr>
          <p:cNvSpPr txBox="1"/>
          <p:nvPr/>
        </p:nvSpPr>
        <p:spPr>
          <a:xfrm>
            <a:off x="1487075" y="483518"/>
            <a:ext cx="396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Обыватели даже не предполагают, что человек, находящийся на государственной службе, должен быть глубоко подкован в различных сферах: начиная от юриспруденции и заканчивая психологией и экономикой, для того, чтобы принимать качественные управленческие решения.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FBB9BF-DC35-40EC-8D1C-BE2336EA66D4}"/>
              </a:ext>
            </a:extLst>
          </p:cNvPr>
          <p:cNvSpPr txBox="1"/>
          <p:nvPr/>
        </p:nvSpPr>
        <p:spPr>
          <a:xfrm>
            <a:off x="1820572" y="1663243"/>
            <a:ext cx="38088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того чтобы стать грамотным специалистом, необходим обширный кругозор, который стараются максимально развить на нашей кафедре. Обучающийся в обязательном порядке должен освоить основные дисциплины для общего развития, такие как: философия, история, математика, безопасность жизнедеятельности, иностранный язык, концепция современного естествознания, физическая культурология, экология.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14E50E-247C-4D73-A2FD-5984AD53AC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456" y="3967373"/>
            <a:ext cx="665011" cy="10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5400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и муниципальное управление - это ответственно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79E42D-3172-445E-B22B-9DCBD19388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21" y="1491630"/>
            <a:ext cx="3135483" cy="20882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0E013E-9FAE-4EDF-9067-33606F751CC6}"/>
              </a:ext>
            </a:extLst>
          </p:cNvPr>
          <p:cNvSpPr txBox="1"/>
          <p:nvPr/>
        </p:nvSpPr>
        <p:spPr>
          <a:xfrm>
            <a:off x="3419872" y="527504"/>
            <a:ext cx="489654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5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служащий – это одна из самых важных и ответственных специальностей, так как она призвана статья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«мостиком» между государством и гражданами. А для этого выпускник профиля должен: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знать Конституцию, основные федеральные и региональные законы;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риентироваться во властных структурах и системе управления государством;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меть находить достоверную законную информацию;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нать экономические закономерности, политическую ситуацию в стране, проблемы в социальной сфере;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меть принимать обдуманные управленческие решения;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ладеть различными методами анализирования, прогнозирования, ведения статистики и составления отчетности.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Где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57" y="1059582"/>
            <a:ext cx="4608512" cy="3394472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профиля «Региональное и муниципальное управление» найдет работу в профильных структурах федеральных органов государственной власти, региональных и муниципальных органов государственного управления, в администрации разных уровней, причем это может быть и администрация президента, на предприятиях реального сектора экономики отрасли и коммунальной инфраструктуры, в общественно-профессиональных объединениях.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2D478E-FAB8-4C6B-A76D-5A5DC91074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864799"/>
            <a:ext cx="3851920" cy="21635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5552C601-A8F1-484F-9F7E-A31233C6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28306"/>
            <a:ext cx="2287737" cy="15192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CEBF2F-8C46-4CF5-AC12-396BC97A95AE}"/>
              </a:ext>
            </a:extLst>
          </p:cNvPr>
          <p:cNvSpPr txBox="1"/>
          <p:nvPr/>
        </p:nvSpPr>
        <p:spPr>
          <a:xfrm>
            <a:off x="54452" y="885096"/>
            <a:ext cx="725706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статистики кадров государственной службы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направления продаж по работе с государственным сектором (госзакупки)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государственным закупкам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проектов по работе с государственными учреждениями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бюджетированию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 в государственное учреждение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государственных контрактов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Ведущий-аналитик отдела мониторинга государственных услуг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бухгалтер по бухгалтерскому учету в государственных учреждениях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 по бухгалтерскому учету государственных учреждений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 по администрированию государственных контрактов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персоналу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Делопроизводитель в государственном секторе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Советник по связям с органами государственной власти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Правового комитета</a:t>
            </a:r>
          </a:p>
          <a:p>
            <a:pPr marL="342900" lvl="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проектов разработки автоматизированных систем для органов государственной власти</a:t>
            </a:r>
          </a:p>
          <a:p>
            <a:pPr marL="342900" indent="-342900">
              <a:buFont typeface="+mj-lt"/>
              <a:buAutoNum type="arabicPeriod"/>
              <a:tabLst>
                <a:tab pos="203835" algn="l"/>
                <a:tab pos="2933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ведомственного направления управления по предоставлению государственных услуг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C348FBF9-32D4-443B-ACF6-8A4E8E92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31" y="2787774"/>
            <a:ext cx="1680977" cy="11551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273D29E5-47B2-4F1F-A0CF-4939F10A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7" y="427313"/>
            <a:ext cx="915566" cy="9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8D7DDF10-4821-4C78-BC2D-88D87A3D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93" y="1536809"/>
            <a:ext cx="1692707" cy="11558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>
            <a:extLst>
              <a:ext uri="{FF2B5EF4-FFF2-40B4-BE49-F238E27FC236}">
                <a16:creationId xmlns:a16="http://schemas.microsoft.com/office/drawing/2014/main" xmlns="" id="{2502F548-0F44-4782-995B-C4C2BD9783B9}"/>
              </a:ext>
            </a:extLst>
          </p:cNvPr>
          <p:cNvSpPr txBox="1">
            <a:spLocks/>
          </p:cNvSpPr>
          <p:nvPr/>
        </p:nvSpPr>
        <p:spPr>
          <a:xfrm>
            <a:off x="107504" y="770891"/>
            <a:ext cx="5472608" cy="4392488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работодатели (прохождение практик):</a:t>
            </a:r>
          </a:p>
          <a:p>
            <a:pPr marL="171450" indent="-171450">
              <a:buFont typeface="Arial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экономической политики и развития (ДЭПР)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градостроительной политики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жилищно-коммунального хозяйства (ДЖКХ)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жилищно-коммунального хозяйства (ДЖКХ)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строительства РФ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 недвижимости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ВТБ 24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РосЕвробанк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 банк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Стройгазмонтаж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Росгосстрах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Ингосстрах</a:t>
            </a:r>
          </a:p>
          <a:p>
            <a:pPr marL="171450" indent="-171450">
              <a:buFont typeface="Arial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FF62208-DE91-4503-BD55-BF6E7489B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15" y="3137758"/>
            <a:ext cx="1264518" cy="6107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6F0064-7ACF-4069-B659-74D6D9C3D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2943883"/>
            <a:ext cx="998479" cy="9984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59937B3-1B12-45EB-AB6A-B68DFBA29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86" y="3219822"/>
            <a:ext cx="806177" cy="80617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0878537-8D3E-4AB8-8306-AAB5084BA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64" y="3094910"/>
            <a:ext cx="1560538" cy="71662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2090261-65B4-4CF9-90EF-D92D0D333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3" y="3888789"/>
            <a:ext cx="3462166" cy="119733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0904D24-A958-4479-BDBD-535E4F37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Наши работодатели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6A46C29-404A-49BE-BC62-E5A802BA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03" y="486613"/>
            <a:ext cx="1478537" cy="14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37B754-34A4-44B3-9B88-10246E1F25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6692" y="1563638"/>
            <a:ext cx="2221612" cy="7954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E76337C-38EB-49D3-BDAE-1EDF7EB2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78" y="634474"/>
            <a:ext cx="1182327" cy="785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2F5D2CBA-3377-4EDD-B41E-8D64464F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25" y="3836110"/>
            <a:ext cx="1498390" cy="11237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269C8266-7A70-4EE0-A00B-7DF5D942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72" y="1976999"/>
            <a:ext cx="1658225" cy="110764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820472" cy="3925564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региональной и муниципальное управление, публичное и политическое управление, самоуправление;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 геополитика, органы государственной власти, регулирование экономики, управление отраслями и развитием, управление проектами, программами, инвестициями и инновациями, антикризисное управление;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экономика, территориальное управление, демография, развитие регионов и территорий, особые экономические зоны;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право, конфликты интересов и полномочий, согласительные процедуры, судебная практика;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служба, кадровая политика, управление персоналом, профессиональные коммуникации, кадровый резерв, мировые модели государственной службы;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и муниципальная собственность, бюджетное и финансовое планирование, бухгалтерский учет и контроль, аудит, налоговое планирование, учет и контроль;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информационные системы федерального, регионального и муниципального уровня управления, информационное обеспечение органов государственной власти и субъектов федерации, ситуационные аналитические центры.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6552728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компетенции:</a:t>
            </a:r>
          </a:p>
        </p:txBody>
      </p:sp>
    </p:spTree>
    <p:extLst>
      <p:ext uri="{BB962C8B-B14F-4D97-AF65-F5344CB8AC3E}">
        <p14:creationId xmlns:p14="http://schemas.microsoft.com/office/powerpoint/2010/main" val="6978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Выпускающая кафедра: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Менеджмент и инновации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626" y="503552"/>
            <a:ext cx="885698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Бакалавры </a:t>
            </a:r>
            <a:r>
              <a:rPr lang="ru-RU" sz="2000" dirty="0"/>
              <a:t>по направлению:</a:t>
            </a:r>
          </a:p>
          <a:p>
            <a:r>
              <a:rPr lang="ru-RU" sz="2000" dirty="0"/>
              <a:t>38.03.04 «Государственное и муниципальное управление» (профиль «Региональное и муниципальное управление»),</a:t>
            </a:r>
          </a:p>
          <a:p>
            <a:pPr marL="0" indent="0">
              <a:buNone/>
            </a:pPr>
            <a:r>
              <a:rPr lang="ru-RU" sz="2000" dirty="0"/>
              <a:t>выпускаются кафедрой </a:t>
            </a:r>
            <a:r>
              <a:rPr lang="ru-RU" sz="2000" b="1" dirty="0"/>
              <a:t>«Менеджмент и инновации»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F1DFF5-2810-48E0-8EB2-C1BC9D2B195F}"/>
              </a:ext>
            </a:extLst>
          </p:cNvPr>
          <p:cNvSpPr txBox="1"/>
          <p:nvPr/>
        </p:nvSpPr>
        <p:spPr>
          <a:xfrm>
            <a:off x="62170" y="1995686"/>
            <a:ext cx="77501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1" dirty="0">
                <a:solidFill>
                  <a:srgbClr val="666666"/>
                </a:solidFill>
                <a:effectLst/>
                <a:latin typeface="Open Sans"/>
              </a:rPr>
              <a:t>История кафедры «Менеджмент и инновации» началась в 2004 г., когда на базе кафедр «Экономика и управление в строительстве» и «Организация управления строительством и недвижимостью» выделилась группа преподавателей во главе с Натальей Григорьевной </a:t>
            </a:r>
            <a:r>
              <a:rPr lang="ru-RU" sz="1400" b="0" i="1" dirty="0" err="1">
                <a:solidFill>
                  <a:srgbClr val="666666"/>
                </a:solidFill>
                <a:effectLst/>
                <a:latin typeface="Open Sans"/>
              </a:rPr>
              <a:t>Верстиной</a:t>
            </a:r>
            <a:r>
              <a:rPr lang="ru-RU" sz="1400" b="0" i="1" dirty="0">
                <a:solidFill>
                  <a:srgbClr val="666666"/>
                </a:solidFill>
                <a:effectLst/>
                <a:latin typeface="Open Sans"/>
              </a:rPr>
              <a:t>, которые создали кафедру «Финансовый менеджмент». Основной задачей нового коллектива являлась подготовка специалистов и проведение исследований в востребованной российской экономикой области – управление финансами в инвестиционно-строительной сфере. Огромную роль в становлении кафедры сыграли профессор, к.э.н. Юрий Николаевич Кулаков, профессор, к.э.н. Елена Михайловна Акимова, осуществлявшие формирование и развитие научной и образовательной деятельности. В 2011 г. кафедра была переименована в кафедру «Менеджмент и инновации», что отразило ее возросший авторитет и динамику развития в научно-образовательной сфере. Полностью подтверждая свое название, кафедра всегда стремилась к выполнению поставленных перед ней задач на новом, инновационном уровне.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809</Words>
  <Application>Microsoft Office PowerPoint</Application>
  <PresentationFormat>Экран (16:9)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Мяу</vt:lpstr>
      <vt:lpstr>38.03.04 Государственное и муниципальное управление </vt:lpstr>
      <vt:lpstr>Региональное и муниципальное управление - это актуально</vt:lpstr>
      <vt:lpstr>Региональное и муниципальное управление - это интересно </vt:lpstr>
      <vt:lpstr>Региональное и муниципальное управление - это ответственно </vt:lpstr>
      <vt:lpstr>Где я смогу работать?</vt:lpstr>
      <vt:lpstr>Кем я смогу работать?</vt:lpstr>
      <vt:lpstr>Наши работодатели</vt:lpstr>
      <vt:lpstr>Области знаний и профессиональные компетенции:</vt:lpstr>
      <vt:lpstr>Выпускающая кафедра: Менеджмент и инновации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35</cp:revision>
  <dcterms:created xsi:type="dcterms:W3CDTF">2020-05-28T10:33:51Z</dcterms:created>
  <dcterms:modified xsi:type="dcterms:W3CDTF">2021-04-14T17:26:01Z</dcterms:modified>
</cp:coreProperties>
</file>