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7" r:id="rId3"/>
    <p:sldId id="274" r:id="rId4"/>
    <p:sldId id="272" r:id="rId5"/>
    <p:sldId id="268" r:id="rId6"/>
    <p:sldId id="270" r:id="rId7"/>
    <p:sldId id="278" r:id="rId8"/>
    <p:sldId id="279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4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37958-80E6-462A-B592-E017DD4528AA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9C479-92AA-490A-BD79-DA76875E1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3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C479-92AA-490A-BD79-DA76875E117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C479-92AA-490A-BD79-DA76875E117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8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160916"/>
            <a:ext cx="7020272" cy="1982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8" y="1923678"/>
            <a:ext cx="8934230" cy="208823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автоматизированных систем обработки информации, управления и проектирования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строительстве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496" y="1563638"/>
            <a:ext cx="3170784" cy="432048"/>
          </a:xfrm>
          <a:prstGeom prst="rect">
            <a:avLst/>
          </a:prstGeom>
        </p:spPr>
        <p:txBody>
          <a:bodyPr lIns="68461" tIns="34231" rIns="68461" bIns="34231">
            <a:normAutofit fontScale="97500"/>
          </a:bodyPr>
          <a:lstStyle>
            <a:lvl1pPr algn="l" defTabSz="91422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162410" y="453466"/>
            <a:ext cx="4891608" cy="1110172"/>
          </a:xfrm>
          <a:prstGeom prst="rect">
            <a:avLst/>
          </a:prstGeom>
        </p:spPr>
        <p:txBody>
          <a:bodyPr lIns="68461" tIns="34231" rIns="68461" bIns="34231">
            <a:normAutofit fontScale="97500"/>
          </a:bodyPr>
          <a:lstStyle>
            <a:lvl1pPr algn="l" defTabSz="91422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09.04.01</a:t>
            </a:r>
          </a:p>
          <a:p>
            <a:pPr algn="r">
              <a:lnSpc>
                <a:spcPct val="80000"/>
              </a:lnSpc>
            </a:pPr>
            <a:r>
              <a:rPr lang="ru-RU" sz="2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Информатика и</a:t>
            </a:r>
          </a:p>
          <a:p>
            <a:pPr algn="r">
              <a:lnSpc>
                <a:spcPct val="80000"/>
              </a:lnSpc>
            </a:pPr>
            <a:r>
              <a:rPr lang="ru-RU" sz="2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вычислительная техника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88024" y="1347614"/>
            <a:ext cx="4265994" cy="4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419622"/>
            <a:ext cx="4464496" cy="1656556"/>
          </a:xfrm>
        </p:spPr>
        <p:txBody>
          <a:bodyPr/>
          <a:lstStyle/>
          <a:p>
            <a:pPr marL="0" indent="271463" algn="just">
              <a:lnSpc>
                <a:spcPct val="114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Цель программы – фундаментальная и предметно-ориентированная подготовка квалифицированных кадров в области систем обработки информации, управления, проектирования и интеллектуальной автоматики для широкого спектра отраслей реального сектора экономики. Наши выпускники  – IT-специалисты – владеют знаниями постановки задач проектирования и управления в строительстве, навыками анализа, моделирования и автоматизации решения этих задач.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31141"/>
            <a:ext cx="2808312" cy="304063"/>
          </a:xfrm>
        </p:spPr>
        <p:txBody>
          <a:bodyPr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31141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1291181"/>
            <a:ext cx="34563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/>
          <a:stretch/>
        </p:blipFill>
        <p:spPr>
          <a:xfrm>
            <a:off x="5004048" y="1111161"/>
            <a:ext cx="3556581" cy="268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B0F0B06-91B7-4C8E-AFA5-41E60ADC42C8}"/>
              </a:ext>
            </a:extLst>
          </p:cNvPr>
          <p:cNvSpPr txBox="1">
            <a:spLocks/>
          </p:cNvSpPr>
          <p:nvPr/>
        </p:nvSpPr>
        <p:spPr>
          <a:xfrm>
            <a:off x="0" y="-20538"/>
            <a:ext cx="7740352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09.04.01 Информатика и вычислительная техника </a:t>
            </a:r>
          </a:p>
          <a:p>
            <a:pPr algn="l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автоматизированных систем обработки информации, управления и проектирования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427452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16800" r="20929" b="6202"/>
          <a:stretch/>
        </p:blipFill>
        <p:spPr>
          <a:xfrm>
            <a:off x="6732240" y="2787774"/>
            <a:ext cx="1741570" cy="145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902818"/>
            <a:ext cx="6120680" cy="2157103"/>
          </a:xfrm>
        </p:spPr>
        <p:txBody>
          <a:bodyPr/>
          <a:lstStyle/>
          <a:p>
            <a:pPr algn="just"/>
            <a:r>
              <a:rPr lang="ru-RU" sz="1600" dirty="0"/>
              <a:t>разработка и реализация проектов по интеграции информационных систем, включая стандарты документооборота, интегрированной логистической поддержки, оценки качества программ и баз данных, электронного бизнеса; </a:t>
            </a:r>
          </a:p>
          <a:p>
            <a:pPr algn="just"/>
            <a:r>
              <a:rPr lang="ru-RU" sz="1600" dirty="0"/>
              <a:t>разработка методических и нормативных документов, технической документации и мероприятий по реализации;</a:t>
            </a:r>
          </a:p>
          <a:p>
            <a:pPr algn="just"/>
            <a:r>
              <a:rPr lang="ru-RU" sz="1600" dirty="0"/>
              <a:t>тестирование программных продуктов и баз данных;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31142"/>
            <a:ext cx="7632848" cy="36004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31141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1291181"/>
            <a:ext cx="7200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3"/>
          <p:cNvSpPr txBox="1">
            <a:spLocks/>
          </p:cNvSpPr>
          <p:nvPr/>
        </p:nvSpPr>
        <p:spPr>
          <a:xfrm>
            <a:off x="539552" y="1334863"/>
            <a:ext cx="8574970" cy="1607853"/>
          </a:xfrm>
          <a:prstGeom prst="rect">
            <a:avLst/>
          </a:prstGeom>
        </p:spPr>
        <p:txBody>
          <a:bodyPr lIns="91430" tIns="45715" rIns="91430" bIns="45715"/>
          <a:lstStyle>
            <a:lvl1pPr marL="342832" indent="-342832" algn="l" defTabSz="914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3" indent="-285693" algn="l" defTabSz="914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4" indent="-228555" algn="l" defTabSz="914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4" indent="-228555" algn="l" defTabSz="914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93" indent="-228555" algn="l" defTabSz="914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03" indent="-228555" algn="l" defTabSz="914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13" indent="-228555" algn="l" defTabSz="914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23" indent="-228555" algn="l" defTabSz="914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32" indent="-228555" algn="l" defTabSz="914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1463" algn="just">
              <a:buFont typeface="Arial" pitchFamily="34" charset="0"/>
              <a:buNone/>
            </a:pPr>
            <a:r>
              <a:rPr lang="ru-RU" sz="1600" dirty="0"/>
              <a:t>Специалисты в области автоматизированных систем в строительстве                         решают следующие профессиональные задачи:</a:t>
            </a:r>
          </a:p>
          <a:p>
            <a:pPr algn="just"/>
            <a:r>
              <a:rPr lang="ru-RU" sz="1600" dirty="0"/>
              <a:t>разработка проектов различных автоматизированных систем, обоснование выбора аппаратно-программных средств автоматизации и предприятий и организаций;</a:t>
            </a:r>
          </a:p>
          <a:p>
            <a:pPr algn="just"/>
            <a:r>
              <a:rPr lang="ru-RU" sz="1600" dirty="0"/>
              <a:t>выполнение проектов по созданию программ, баз данных и комплексов программ автоматизированных информационных систем;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0E95DA8-8D3C-4767-A9C1-717838384083}"/>
              </a:ext>
            </a:extLst>
          </p:cNvPr>
          <p:cNvSpPr txBox="1">
            <a:spLocks/>
          </p:cNvSpPr>
          <p:nvPr/>
        </p:nvSpPr>
        <p:spPr>
          <a:xfrm>
            <a:off x="0" y="-20538"/>
            <a:ext cx="7740352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09.04.01 Информатика и вычислительная техника </a:t>
            </a:r>
          </a:p>
          <a:p>
            <a:pPr algn="l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автоматизированных систем обработки информации, управления и проектирования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357044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635646"/>
            <a:ext cx="8640960" cy="3344429"/>
          </a:xfrm>
        </p:spPr>
        <p:txBody>
          <a:bodyPr/>
          <a:lstStyle/>
          <a:p>
            <a:pPr marL="0" indent="271463">
              <a:buNone/>
            </a:pPr>
            <a:r>
              <a:rPr lang="ru-RU" sz="1400" dirty="0"/>
              <a:t>В процессе обучения студенты изучат, освоят и получат знания                                                           в следующих областях:</a:t>
            </a:r>
          </a:p>
          <a:p>
            <a:r>
              <a:rPr lang="ru-RU" sz="1400" dirty="0"/>
              <a:t>основы проектирования и эксплуатации автоматизированных систем управления  </a:t>
            </a:r>
          </a:p>
          <a:p>
            <a:r>
              <a:rPr lang="ru-RU" sz="1400" dirty="0"/>
              <a:t>применение методов оптимизации в задачах проектирования сложных систем;</a:t>
            </a:r>
          </a:p>
          <a:p>
            <a:r>
              <a:rPr lang="ru-RU" sz="1400" dirty="0"/>
              <a:t>цифровые технологии моделирования бизнес-процессов и оценки рисков;</a:t>
            </a:r>
          </a:p>
          <a:p>
            <a:r>
              <a:rPr lang="ru-RU" sz="1400" dirty="0"/>
              <a:t>методы и технологии разработки современных информационных систем;</a:t>
            </a:r>
          </a:p>
          <a:p>
            <a:r>
              <a:rPr lang="ru-RU" sz="1400" dirty="0"/>
              <a:t>технологии искусственного интеллекта и интеллектуального анализа данных;</a:t>
            </a:r>
          </a:p>
          <a:p>
            <a:r>
              <a:rPr lang="ru-RU" sz="1400" dirty="0"/>
              <a:t>технико-экономические подходы к эффективному управлению и обеспечению надежной работы сложных систем.</a:t>
            </a:r>
          </a:p>
          <a:p>
            <a:r>
              <a:rPr lang="ru-RU" sz="1400" dirty="0"/>
              <a:t>технологии информационного моделирования зданий и автоматизированного проектирования;</a:t>
            </a:r>
          </a:p>
          <a:p>
            <a:r>
              <a:rPr lang="ru-RU" sz="1400" dirty="0"/>
              <a:t>использование современных программных средств и вычислительной техники.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31141"/>
            <a:ext cx="2808312" cy="304063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31141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1291181"/>
            <a:ext cx="34563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7894"/>
            <a:ext cx="2195736" cy="151531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D05131AF-E28B-4856-95E9-AC8BE4D6D3C0}"/>
              </a:ext>
            </a:extLst>
          </p:cNvPr>
          <p:cNvSpPr txBox="1">
            <a:spLocks/>
          </p:cNvSpPr>
          <p:nvPr/>
        </p:nvSpPr>
        <p:spPr>
          <a:xfrm>
            <a:off x="0" y="-20538"/>
            <a:ext cx="7740352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09.04.01 Информатика и вычислительная техника </a:t>
            </a:r>
          </a:p>
          <a:p>
            <a:pPr algn="l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автоматизированных систем обработки информации, управления и проектирования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88224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0866" y="1326150"/>
            <a:ext cx="8424936" cy="3920493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Проектирование масштабируемых корпоративных информационных                      систем (КИС).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Системная интеграция в автоматизации объектов и процессов управления.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Проектирование распределенных информационных систем.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Проектирование «облачных» информационных систем.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Перспективное и ситуационное энергетическое и ресурсное                          моделирование и мониторинг.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Многомерное (3D, N-D) моделирование и виртуальная реальность.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Проектирование систем автоматизации производства, интегрированных                        систем управления производством, объектами и процессами.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Системы информационной и производственной логистики.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Проектирование технических бионических систем управления зданиями («умные», «зеленые», «активные», «пассивные» здания, </a:t>
            </a:r>
            <a:r>
              <a:rPr lang="ru-RU" sz="1400" dirty="0" err="1"/>
              <a:t>киберфизические</a:t>
            </a:r>
            <a:r>
              <a:rPr lang="ru-RU" sz="1400" dirty="0"/>
              <a:t> системы</a:t>
            </a:r>
            <a:r>
              <a:rPr lang="ru-RU" sz="1600" dirty="0"/>
              <a:t>).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31142"/>
            <a:ext cx="7632848" cy="36004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ТЕМАТИКА ВЫПУСКНЫХ КВАЛИФИКАЦИОННЫХ РАБОТ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31141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1291181"/>
            <a:ext cx="7200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BE1BB64-0CCE-450D-BAB7-E7B649846013}"/>
              </a:ext>
            </a:extLst>
          </p:cNvPr>
          <p:cNvSpPr txBox="1">
            <a:spLocks/>
          </p:cNvSpPr>
          <p:nvPr/>
        </p:nvSpPr>
        <p:spPr>
          <a:xfrm>
            <a:off x="0" y="-20538"/>
            <a:ext cx="7740352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09.04.01 Информатика и вычислительная техника </a:t>
            </a:r>
          </a:p>
          <a:p>
            <a:pPr algn="l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автоматизированных систем обработки информации, управления и проектирования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152398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9915" y="1291181"/>
            <a:ext cx="8424936" cy="1064545"/>
          </a:xfrm>
        </p:spPr>
        <p:txBody>
          <a:bodyPr/>
          <a:lstStyle/>
          <a:p>
            <a:pPr marL="0" indent="271463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 выпускников происходит в высоко-технологичном, научно-исследовательском и инвестиционно-финансовом секторах строительной и других производственных отраслей, проектных и IT-компаниях, профильных структурах федеральных, региональных и муниципальных органов государственной власти.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31142"/>
            <a:ext cx="7632848" cy="36004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КЕМ РАБОТАЮТ ВЫПУСКНИКИ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31141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1291181"/>
            <a:ext cx="7200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512" y="2283718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Должности, на которые может претендовать выпускник: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научно-исследовательской деятельности: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инженер-исследователь, научный сотрудник;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проектной и программной деятельности: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инженер-проектировщик,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инженер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инженер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системный администратор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разработчик,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тестировщик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ПО, специалист баз данных, аналитик;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организационно-управленческой деятельности: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инженер АСУ,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коллективом (руководитель сектора, группы, отдела и др.);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производственно-технологической деятельности: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системный архитектор,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инженерные должности.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596E470-A13E-4D75-BF59-6A9C8E244704}"/>
              </a:ext>
            </a:extLst>
          </p:cNvPr>
          <p:cNvSpPr txBox="1">
            <a:spLocks/>
          </p:cNvSpPr>
          <p:nvPr/>
        </p:nvSpPr>
        <p:spPr>
          <a:xfrm>
            <a:off x="0" y="-20538"/>
            <a:ext cx="7740352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09.04.01 Информатика и вычислительная техника </a:t>
            </a:r>
          </a:p>
          <a:p>
            <a:pPr algn="l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автоматизированных систем обработки информации, управления и проектирования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79350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1" y="1255068"/>
            <a:ext cx="6732240" cy="3888432"/>
          </a:xfrm>
        </p:spPr>
        <p:txBody>
          <a:bodyPr>
            <a:noAutofit/>
          </a:bodyPr>
          <a:lstStyle/>
          <a:p>
            <a:pPr marL="0" indent="457200">
              <a:lnSpc>
                <a:spcPts val="1600"/>
              </a:lnSpc>
              <a:spcBef>
                <a:spcPts val="0"/>
              </a:spcBef>
              <a:buNone/>
            </a:pPr>
            <a:r>
              <a:rPr lang="ru-RU" sz="1600" dirty="0"/>
              <a:t>Кафедра «Информационных систем, технологий и автоматизации в строительстве» (</a:t>
            </a:r>
            <a:r>
              <a:rPr lang="ru-RU" sz="1600" b="1" dirty="0"/>
              <a:t>«ИСТАС»</a:t>
            </a:r>
            <a:r>
              <a:rPr lang="ru-RU" sz="1600" dirty="0"/>
              <a:t>) создана в 1971 году и имеет </a:t>
            </a:r>
            <a:r>
              <a:rPr lang="ru-RU" sz="1600" dirty="0" smtClean="0"/>
              <a:t>почти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ru-RU" sz="1600" dirty="0" smtClean="0"/>
              <a:t>50-летнюю </a:t>
            </a:r>
            <a:r>
              <a:rPr lang="ru-RU" sz="1600" dirty="0"/>
              <a:t>историю подготовки высококвалифицированных специалистов в области автоматизации и информатизации строительства.</a:t>
            </a:r>
          </a:p>
          <a:p>
            <a:pPr marL="0" indent="457200">
              <a:lnSpc>
                <a:spcPts val="1600"/>
              </a:lnSpc>
              <a:spcBef>
                <a:spcPts val="300"/>
              </a:spcBef>
              <a:buNone/>
            </a:pPr>
            <a:r>
              <a:rPr lang="ru-RU" sz="1600" dirty="0"/>
              <a:t>Сегодня кафедра объединяет более 40 высококвалифицированных ученых и экспертов, имеющих большой практический опыт работы в области создания и использования информационных и интеллектуальных технологий для организации, управления в строительстве и архитектурно-строительном проектировании. Преподаватели кафедры совместно с учащимися ведут научные исследования по наиболее актуальным вопросам информатизации в строительстве.</a:t>
            </a:r>
          </a:p>
        </p:txBody>
      </p:sp>
      <p:pic>
        <p:nvPicPr>
          <p:cNvPr id="5" name="Picture 14" descr="https://career.walter-group.com/-/m/relaunch/wgc-rendering/berufsbilder/te/_my14916.ashx?la=ru&amp;rev=-693977814&amp;w=1540&amp;q=40&amp;c=False">
            <a:extLst>
              <a:ext uri="{FF2B5EF4-FFF2-40B4-BE49-F238E27FC236}">
                <a16:creationId xmlns="" xmlns:a16="http://schemas.microsoft.com/office/drawing/2014/main" id="{A13C82EC-AB61-45E9-B97A-8418BD24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702"/>
            <a:ext cx="2191252" cy="12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F233E778-E581-47EB-8A9D-11CD6715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2" y="807554"/>
            <a:ext cx="4567516" cy="36004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ВЫПУСКАЮЩАЯ КАФЕДРА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9B34C54-55D6-4125-B0D8-0687C0443E9D}"/>
              </a:ext>
            </a:extLst>
          </p:cNvPr>
          <p:cNvSpPr/>
          <p:nvPr/>
        </p:nvSpPr>
        <p:spPr>
          <a:xfrm>
            <a:off x="4283968" y="807553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5C8C082E-6B7B-4790-9F80-D564F1422B83}"/>
              </a:ext>
            </a:extLst>
          </p:cNvPr>
          <p:cNvCxnSpPr>
            <a:cxnSpLocks/>
          </p:cNvCxnSpPr>
          <p:nvPr/>
        </p:nvCxnSpPr>
        <p:spPr>
          <a:xfrm>
            <a:off x="4572000" y="1167593"/>
            <a:ext cx="43924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gsu.ru/universityabout/Struktura/Kafedri/ISTAS/istac_logo.jpg">
            <a:extLst>
              <a:ext uri="{FF2B5EF4-FFF2-40B4-BE49-F238E27FC236}">
                <a16:creationId xmlns="" xmlns:a16="http://schemas.microsoft.com/office/drawing/2014/main" id="{228CA504-0FFC-481A-A33A-969EC9B9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09" y="411510"/>
            <a:ext cx="994287" cy="4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68C325B-685A-446D-9AE7-0EC601666A55}"/>
              </a:ext>
            </a:extLst>
          </p:cNvPr>
          <p:cNvSpPr txBox="1">
            <a:spLocks/>
          </p:cNvSpPr>
          <p:nvPr/>
        </p:nvSpPr>
        <p:spPr>
          <a:xfrm>
            <a:off x="0" y="-20538"/>
            <a:ext cx="7740352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09.04.01 Информатика и вычислительная техника </a:t>
            </a:r>
          </a:p>
          <a:p>
            <a:pPr algn="l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автоматизированных систем обработки информации, управления и проектирования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169846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354658" y="2985544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32666" y="3028386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58" y="3630086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004048" y="3505078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385646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4186</TotalTime>
  <Words>647</Words>
  <Application>Microsoft Office PowerPoint</Application>
  <PresentationFormat>Экран (16:9)</PresentationFormat>
  <Paragraphs>70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Мяу</vt:lpstr>
      <vt:lpstr>Моделирование автоматизированных систем обработки информации, управления и проектирования в строительстве</vt:lpstr>
      <vt:lpstr>ЦЕЛЬ ПРОГРАММЫ</vt:lpstr>
      <vt:lpstr>ПРОФЕССИОНАЛЬНАЯ ДЕЯТЕЛЬНОСТЬ</vt:lpstr>
      <vt:lpstr>ОБУЧЕНИЕ</vt:lpstr>
      <vt:lpstr>ТЕМАТИКА ВЫПУСКНЫХ КВАЛИФИКАЦИОННЫХ РАБОТ</vt:lpstr>
      <vt:lpstr>КЕМ РАБОТАЮТ ВЫПУСКНИКИ</vt:lpstr>
      <vt:lpstr>ВЫПУСКАЮЩАЯ КАФЕДРА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08.03.01 Строительство</dc:title>
  <dc:creator>Стибунов Алексей Васильевич</dc:creator>
  <cp:lastModifiedBy>Судакова Анна Александровна</cp:lastModifiedBy>
  <cp:revision>53</cp:revision>
  <dcterms:created xsi:type="dcterms:W3CDTF">2020-05-28T10:33:51Z</dcterms:created>
  <dcterms:modified xsi:type="dcterms:W3CDTF">2021-04-14T17:17:31Z</dcterms:modified>
</cp:coreProperties>
</file>