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324" r:id="rId3"/>
    <p:sldId id="387" r:id="rId4"/>
    <p:sldId id="389" r:id="rId5"/>
    <p:sldId id="382" r:id="rId6"/>
    <p:sldId id="390" r:id="rId7"/>
    <p:sldId id="39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B96C-D7F7-4775-9C4E-37F668597E8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ABAE-6512-4A5E-B591-0EC4F23F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0ABAE-6512-4A5E-B591-0EC4F23F23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BC0D89-DA2D-49A1-BF00-DA57D4294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160916"/>
            <a:ext cx="7020272" cy="198258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07CC762-5998-41DD-91C6-D0885597D639}"/>
              </a:ext>
            </a:extLst>
          </p:cNvPr>
          <p:cNvSpPr txBox="1">
            <a:spLocks/>
          </p:cNvSpPr>
          <p:nvPr/>
        </p:nvSpPr>
        <p:spPr>
          <a:xfrm>
            <a:off x="3912769" y="604478"/>
            <a:ext cx="5107632" cy="1110172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09.03.02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системы и технологии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DF4302B-F9A3-4CC7-B6F6-E5E9C3DB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1772666"/>
            <a:ext cx="8858863" cy="19825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Системотехника и информационные технологии управления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строительстве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1B96EB1-2200-4118-BEE0-8255B610807D}"/>
              </a:ext>
            </a:extLst>
          </p:cNvPr>
          <p:cNvSpPr txBox="1">
            <a:spLocks/>
          </p:cNvSpPr>
          <p:nvPr/>
        </p:nvSpPr>
        <p:spPr>
          <a:xfrm>
            <a:off x="179511" y="1491630"/>
            <a:ext cx="3084701" cy="432048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F8490F76-1763-4EA7-9F38-068C87C5CE51}"/>
              </a:ext>
            </a:extLst>
          </p:cNvPr>
          <p:cNvCxnSpPr>
            <a:cxnSpLocks/>
          </p:cNvCxnSpPr>
          <p:nvPr/>
        </p:nvCxnSpPr>
        <p:spPr>
          <a:xfrm>
            <a:off x="5148064" y="1563638"/>
            <a:ext cx="3905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t2.depositphotos.com/1000423/8500/i/950/depositphotos_85006246-stock-photo-modern-technologies-in-business.jpg">
            <a:extLst>
              <a:ext uri="{FF2B5EF4-FFF2-40B4-BE49-F238E27FC236}">
                <a16:creationId xmlns="" xmlns:a16="http://schemas.microsoft.com/office/drawing/2014/main" id="{3832E87C-A68A-4D41-A0C0-92C7DC7D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9742"/>
            <a:ext cx="3102040" cy="18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CECA744-C6E1-4751-8951-595CA480D258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 технологии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C3F74B72-FB54-4E08-B1B1-FA64E3E4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275606"/>
            <a:ext cx="6552729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исследование, разработка, внедрение и сопровождение информационных технологий и систем.</a:t>
            </a:r>
            <a:endParaRPr lang="ru-RU" altLang="ru-RU" sz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hangingPunct="1"/>
            <a:endParaRPr lang="ru-RU" alt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ru-RU" alt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ru-RU" altLang="ru-RU" sz="400" b="1" dirty="0">
              <a:solidFill>
                <a:schemeClr val="bg2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информационные процессы, технологии, системы и сети, их инструментальное обеспечение, способы и методы проектирования, отладки, производства и эксплуатации информационных технологий и систем в различных областях и сферах цифровой экономики, в том числе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программное обеспечение, способы и методы проектирования, разработки, отладки, оценки качества, проверки работоспособности и модификации программного обеспечения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информационные системы, базы данных, способы и методы поддержки эффективной работы баз данных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информационно-коммуникационные системы (ИКС), программно-аппаратные средства информационных служб ИКС, технологии администрирования сетевых подсистем ИКС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техническая документация информационно-методического и маркетингового назначения в сфере информационных технологий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методы и средства разработки интерфейсной части информационных систем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6F2861AD-DDCD-4B80-B90C-630A6622260A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Область профессиональной деятельности выпускников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787D5F-624F-4B0C-9F55-27F2613F6998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C601DB-EE8B-4935-B2A2-ABE2297A7BBB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0C70C422-273D-4F12-8B0C-445D719A992C}"/>
              </a:ext>
            </a:extLst>
          </p:cNvPr>
          <p:cNvSpPr txBox="1">
            <a:spLocks/>
          </p:cNvSpPr>
          <p:nvPr/>
        </p:nvSpPr>
        <p:spPr>
          <a:xfrm>
            <a:off x="395535" y="1707654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Объекты профессиональной деятельности выпускников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A19F7B0-E6B6-4355-BB78-38BAC3E473F7}"/>
              </a:ext>
            </a:extLst>
          </p:cNvPr>
          <p:cNvSpPr/>
          <p:nvPr/>
        </p:nvSpPr>
        <p:spPr>
          <a:xfrm>
            <a:off x="251519" y="1720414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5E44940-07CE-4AC8-AABF-C4C63C67BD81}"/>
              </a:ext>
            </a:extLst>
          </p:cNvPr>
          <p:cNvCxnSpPr>
            <a:cxnSpLocks/>
          </p:cNvCxnSpPr>
          <p:nvPr/>
        </p:nvCxnSpPr>
        <p:spPr>
          <a:xfrm>
            <a:off x="539552" y="2080454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https://st4.depositphotos.com/1010613/26754/i/950/depositphotos_267548938-stock-photo-side-view-businessman-hand-calculating.jpg">
            <a:extLst>
              <a:ext uri="{FF2B5EF4-FFF2-40B4-BE49-F238E27FC236}">
                <a16:creationId xmlns="" xmlns:a16="http://schemas.microsoft.com/office/drawing/2014/main" id="{A9905487-EEE5-4A06-A7C7-B66170FD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02" y="2259843"/>
            <a:ext cx="2167709" cy="1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lagshipuniversity.ntf.ru/sites/default/files/4.jpg">
            <a:extLst>
              <a:ext uri="{FF2B5EF4-FFF2-40B4-BE49-F238E27FC236}">
                <a16:creationId xmlns="" xmlns:a16="http://schemas.microsoft.com/office/drawing/2014/main" id="{A15ED930-1FC1-4E8C-8F0B-860F1FCA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02" y="745969"/>
            <a:ext cx="2169062" cy="14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20"/>
              </a:spcBef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ОБЛАСТИ ЗНАНИЙ И ПРОФЕССИОНАЛЬНЫЕ КОМПЕТЕНЦИИ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4FD8083-5A38-4913-9CDB-589171606DE5}"/>
              </a:ext>
            </a:extLst>
          </p:cNvPr>
          <p:cNvSpPr/>
          <p:nvPr/>
        </p:nvSpPr>
        <p:spPr>
          <a:xfrm>
            <a:off x="221781" y="1419622"/>
            <a:ext cx="64807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системы автоматизации управления (АСУ) в строительстве;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отраслевые и универсальные информационные, вычислительные системы и технологии;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проектирование локальных информационных вычислительных сетей и открытых систем;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корпоративные (распределенные, кроссплатформенные, «облачные») информационные системы, системное и прикладное программное обеспечение всех уровней;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проектирование структур и обработка данных и знаний, защита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системная аналитика, обработка «больших данных», экспертные системы, системы синтеза и анализа решений, системы с элементами искусственного интеллекта;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управление проектами, логистика, виртуальные организационные структуры;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модели и системы электронного документооборота.</a:t>
            </a:r>
          </a:p>
        </p:txBody>
      </p:sp>
      <p:pic>
        <p:nvPicPr>
          <p:cNvPr id="2052" name="Picture 4" descr="https://www.business-vector.info/wp-content/uploads/2014/11/oblachnye-tehnologii.jpg">
            <a:extLst>
              <a:ext uri="{FF2B5EF4-FFF2-40B4-BE49-F238E27FC236}">
                <a16:creationId xmlns="" xmlns:a16="http://schemas.microsoft.com/office/drawing/2014/main" id="{DA685BEB-3A10-4CCF-9698-1F04499F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17" y="339502"/>
            <a:ext cx="1836851" cy="12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stex.ru/upload/iblock/430/430db650566f16a14369706f22c77081.jpg">
            <a:extLst>
              <a:ext uri="{FF2B5EF4-FFF2-40B4-BE49-F238E27FC236}">
                <a16:creationId xmlns="" xmlns:a16="http://schemas.microsoft.com/office/drawing/2014/main" id="{0588F2D5-31E7-4441-95C9-99CE6F5F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19" y="1582741"/>
            <a:ext cx="1814149" cy="10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addovation.com/wp-content/uploads/2015/04/Efficiency-Copy-2-1024x683.jpg">
            <a:extLst>
              <a:ext uri="{FF2B5EF4-FFF2-40B4-BE49-F238E27FC236}">
                <a16:creationId xmlns="" xmlns:a16="http://schemas.microsoft.com/office/drawing/2014/main" id="{1806A9EA-A0F0-46C4-8CE6-C0CEEEC2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19" y="2659545"/>
            <a:ext cx="1821850" cy="12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DDDA3DD-A17D-484E-A2F5-E7418E5E4A21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48174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3872499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720"/>
              </a:spcBef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ИЗУЧАЕМЫЕ ДИСЦИПЛИНЫ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9BB77A5-0976-47E1-9124-39C7B163E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18906"/>
              </p:ext>
            </p:extLst>
          </p:nvPr>
        </p:nvGraphicFramePr>
        <p:xfrm>
          <a:off x="179512" y="1370013"/>
          <a:ext cx="8784976" cy="3668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1919331004"/>
                    </a:ext>
                  </a:extLst>
                </a:gridCol>
                <a:gridCol w="4356484">
                  <a:extLst>
                    <a:ext uri="{9D8B030D-6E8A-4147-A177-3AD203B41FA5}">
                      <a16:colId xmlns="" xmlns:a16="http://schemas.microsoft.com/office/drawing/2014/main" val="4238424026"/>
                    </a:ext>
                  </a:extLst>
                </a:gridCol>
              </a:tblGrid>
              <a:tr h="3262312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Автоматизация организации и планирования строительного производства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Автоматизированные технологии управления проектами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Архитектура прикладного программного обеспечения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Базы данных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Безопасность жизнедеятельности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Вычислительная математика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Геоинформационные системы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Геометрическое компьютерное моделирование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Дискретная математика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Защита информации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Информационное моделирование объектов строительства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Информационное обеспечение автоматизированных систем обработки информации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Информационные системы, технологии и автоматизация в строительстве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Компьютерная графика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Корпоративные информационные системы и технологии, виртуальные организации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Методы исследования операций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Моделирование систем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Начертательная геометрия и инженерная графика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Объектно-ориентированное программирование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Операционные системы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Оптимизация процессов и принятие решений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Основы теории управления и логистики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Программирование на языке высокого уровня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Проектирование автоматизированных систем обработки информации и управления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Психология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Сети и телекоммуникации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Системное администрирование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Системотехника строительства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Системы искусственного интеллекта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Социальная адаптация лиц с ограниченными возможностями в условиях профессиональной деятельности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Социальное взаимодействие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Социальный инжиниринг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Стандартизация и сертификация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Теория алгоритмов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Теория вероятностей и математическая статистика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Управление и автоматизированные системы управления строительством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Философия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Экономика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Электронные вычислительные машины</a:t>
                      </a:r>
                    </a:p>
                    <a:p>
                      <a:r>
                        <a:rPr lang="ru-RU" sz="1000" b="1" kern="1200" dirty="0" err="1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-технологии в информационных системах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и др.</a:t>
                      </a:r>
                    </a:p>
                  </a:txBody>
                  <a:tcPr marL="52062" marR="52062" marT="0" marB="0"/>
                </a:tc>
                <a:extLst>
                  <a:ext uri="{0D108BD9-81ED-4DB2-BD59-A6C34878D82A}">
                    <a16:rowId xmlns="" xmlns:a16="http://schemas.microsoft.com/office/drawing/2014/main" val="1530947384"/>
                  </a:ext>
                </a:extLst>
              </a:tr>
            </a:tbl>
          </a:graphicData>
        </a:graphic>
      </p:graphicFrame>
      <p:pic>
        <p:nvPicPr>
          <p:cNvPr id="7" name="Picture 2" descr="https://4teller.com/sites/default/files/20160424_gaf_u40_967.jpeg.jpg">
            <a:extLst>
              <a:ext uri="{FF2B5EF4-FFF2-40B4-BE49-F238E27FC236}">
                <a16:creationId xmlns="" xmlns:a16="http://schemas.microsoft.com/office/drawing/2014/main" id="{F5C6D0BC-0819-4ACD-8C4D-3514265E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76" y="561975"/>
            <a:ext cx="1372899" cy="7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avatars.mds.yandex.net/get-zen_doc/119173/pub_5df63ef7ddfef600b0013445_5df72e4578125e00ae85cdfd/scale_1200">
            <a:extLst>
              <a:ext uri="{FF2B5EF4-FFF2-40B4-BE49-F238E27FC236}">
                <a16:creationId xmlns="" xmlns:a16="http://schemas.microsoft.com/office/drawing/2014/main" id="{DF707A1B-B6B4-4E59-8501-3732F0B1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79" y="561975"/>
            <a:ext cx="1158908" cy="7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vatars.mds.yandex.net/get-zen_doc/34175/pub_5d01cfc0254b9f00af8aa864_5d01cfc8d0c8c500ac6a3571/scale_1200">
            <a:extLst>
              <a:ext uri="{FF2B5EF4-FFF2-40B4-BE49-F238E27FC236}">
                <a16:creationId xmlns="" xmlns:a16="http://schemas.microsoft.com/office/drawing/2014/main" id="{2AF3D036-D3CA-4845-AB3F-C5B3CCC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73" y="561975"/>
            <a:ext cx="1310207" cy="7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E5AA08C-2715-4839-8883-6FF7ADCBA0BA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3321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B77889-6B97-4FD2-A60A-806B52D322B1}"/>
              </a:ext>
            </a:extLst>
          </p:cNvPr>
          <p:cNvSpPr/>
          <p:nvPr/>
        </p:nvSpPr>
        <p:spPr>
          <a:xfrm>
            <a:off x="329194" y="1336576"/>
            <a:ext cx="64030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Руководитель проектов в области информационных технологий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34160" algn="l"/>
                <a:tab pos="2560955" algn="l"/>
                <a:tab pos="376682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администратор информационно-коммуникационных систем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аналитик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66875" algn="l"/>
                <a:tab pos="2096770" algn="l"/>
                <a:tab pos="2458720" algn="l"/>
                <a:tab pos="3083560" algn="l"/>
                <a:tab pos="3381375" algn="l"/>
                <a:tab pos="433070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администрированию сетевых устройств информационно-коммуникационных систем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34160" algn="l"/>
                <a:tab pos="2564130" algn="l"/>
                <a:tab pos="3769995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дизайну графических и пользовательских интерфейсов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96135" algn="l"/>
                <a:tab pos="3082925" algn="l"/>
                <a:tab pos="432689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информационным системам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тестированию в области информационных технологий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программист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Администратор баз данных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Программист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Технический писатель (специалист по технической документации в области информационных технологий)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Кем работают выпускники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B7415A7A-7E1D-4124-B4A5-1E613AFA3FDB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 технологии</a:t>
            </a:r>
          </a:p>
        </p:txBody>
      </p:sp>
      <p:pic>
        <p:nvPicPr>
          <p:cNvPr id="4100" name="Picture 4" descr="https://thumbs.dreamstime.com/b/%D0%BF%D0%BE%D1%81%D1%82%D1%80%D0%BE%D0%B8%D1%82%D0%B5-%D0%B8-%D1%80%D0%B0%D0%B1%D0%BE%D1%82%D0%B0%D1%8E%D1%82-%D0%BD%D0%B0-%D1%81%D1%82%D1%80%D0%BE%D0%B8%D1%82%D0%B5-%D1%8C%D0%BD%D0%BE%D0%B9-%D0%BF-%D0%BE%D1%89%D0%B0-%D0%BA%D0%B5-41320917.jpg">
            <a:extLst>
              <a:ext uri="{FF2B5EF4-FFF2-40B4-BE49-F238E27FC236}">
                <a16:creationId xmlns="" xmlns:a16="http://schemas.microsoft.com/office/drawing/2014/main" id="{03E76495-696C-4F59-84DE-9F7706D4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1510"/>
            <a:ext cx="2253380" cy="15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10pix.ru/wp-content/uploads/Kompyuter-dlya-arhitektora...jpg">
            <a:extLst>
              <a:ext uri="{FF2B5EF4-FFF2-40B4-BE49-F238E27FC236}">
                <a16:creationId xmlns="" xmlns:a16="http://schemas.microsoft.com/office/drawing/2014/main" id="{B646BAD1-7173-478C-8967-40D1D58E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923678"/>
            <a:ext cx="2253380" cy="15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255068"/>
            <a:ext cx="5940153" cy="3888432"/>
          </a:xfrm>
        </p:spPr>
        <p:txBody>
          <a:bodyPr>
            <a:noAutofit/>
          </a:bodyPr>
          <a:lstStyle/>
          <a:p>
            <a:pPr marL="0" indent="45720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/>
              <a:t>Кафедра «Информационных систем, технологий и автоматизации в строительстве» (</a:t>
            </a:r>
            <a:r>
              <a:rPr lang="ru-RU" sz="1600" b="1" dirty="0"/>
              <a:t>«ИСТАС»</a:t>
            </a:r>
            <a:r>
              <a:rPr lang="ru-RU" sz="1600" dirty="0"/>
              <a:t>) создана в 1971 году и имеет почти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/>
              <a:t>50-летнюю историю подготовки высококвалифицированных специалистов в области автоматизации и информатизации строительства.</a:t>
            </a:r>
          </a:p>
          <a:p>
            <a:pPr marL="0" indent="457200">
              <a:lnSpc>
                <a:spcPts val="1600"/>
              </a:lnSpc>
              <a:spcBef>
                <a:spcPts val="300"/>
              </a:spcBef>
              <a:buNone/>
            </a:pPr>
            <a:r>
              <a:rPr lang="ru-RU" sz="1600" dirty="0"/>
              <a:t>Сегодня кафедра объединяет более 40 высококвалифицированных ученых и экспертов, имеющих большой практический опыт работы в области создания и использования информационных и интеллектуальных технологий для организации, управления в строительстве и архитектурно-строительном проектировании. Преподаватели кафедры совместно с учащимися ведут научные исследования по наиболее актуальным вопросам информатизации в строительстве.</a:t>
            </a:r>
          </a:p>
        </p:txBody>
      </p:sp>
      <p:pic>
        <p:nvPicPr>
          <p:cNvPr id="4" name="Picture 4" descr="https://spc-project.ru/wp-content/uploads/2018/04/scheme-bim.jpg">
            <a:extLst>
              <a:ext uri="{FF2B5EF4-FFF2-40B4-BE49-F238E27FC236}">
                <a16:creationId xmlns="" xmlns:a16="http://schemas.microsoft.com/office/drawing/2014/main" id="{C5F5BA3B-9F70-4739-9320-AC8A95A0E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08" y="2211710"/>
            <a:ext cx="2952328" cy="8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F233E778-E581-47EB-8A9D-11CD6715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807554"/>
            <a:ext cx="4567516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9B34C54-55D6-4125-B0D8-0687C0443E9D}"/>
              </a:ext>
            </a:extLst>
          </p:cNvPr>
          <p:cNvSpPr/>
          <p:nvPr/>
        </p:nvSpPr>
        <p:spPr>
          <a:xfrm>
            <a:off x="4283968" y="807553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C8C082E-6B7B-4790-9F80-D564F1422B83}"/>
              </a:ext>
            </a:extLst>
          </p:cNvPr>
          <p:cNvCxnSpPr>
            <a:cxnSpLocks/>
          </p:cNvCxnSpPr>
          <p:nvPr/>
        </p:nvCxnSpPr>
        <p:spPr>
          <a:xfrm>
            <a:off x="4572000" y="1167593"/>
            <a:ext cx="43924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gsu.ru/universityabout/Struktura/Kafedri/ISTAS/istac_logo.jpg">
            <a:extLst>
              <a:ext uri="{FF2B5EF4-FFF2-40B4-BE49-F238E27FC236}">
                <a16:creationId xmlns="" xmlns:a16="http://schemas.microsoft.com/office/drawing/2014/main" id="{228CA504-0FFC-481A-A33A-969EC9B9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09" y="411510"/>
            <a:ext cx="994287" cy="4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FDD543E-7777-450B-82F9-A8CA33DCC4FF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2349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54658" y="2967643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04470" y="3053037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79" y="3636489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04048" y="3519461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701381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587</TotalTime>
  <Words>589</Words>
  <Application>Microsoft Office PowerPoint</Application>
  <PresentationFormat>Экран (16:9)</PresentationFormat>
  <Paragraphs>105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Мяу</vt:lpstr>
      <vt:lpstr>Системотехника и информационные технологии управления в строительстве 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ВЫПУСКАЮЩАЯ КАФЕДРА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69</cp:revision>
  <dcterms:created xsi:type="dcterms:W3CDTF">2020-05-28T10:33:51Z</dcterms:created>
  <dcterms:modified xsi:type="dcterms:W3CDTF">2021-04-14T17:15:08Z</dcterms:modified>
</cp:coreProperties>
</file>