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324" r:id="rId3"/>
    <p:sldId id="387" r:id="rId4"/>
    <p:sldId id="389" r:id="rId5"/>
    <p:sldId id="382" r:id="rId6"/>
    <p:sldId id="390" r:id="rId7"/>
    <p:sldId id="391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554" y="-6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EB96C-D7F7-4775-9C4E-37F668597E88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0ABAE-6512-4A5E-B591-0EC4F23F23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62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0ABAE-6512-4A5E-B591-0EC4F23F23C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668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4249266" y="3600484"/>
            <a:ext cx="3016644" cy="222022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lnSpc>
                <a:spcPct val="90000"/>
              </a:lnSpc>
              <a:spcBef>
                <a:spcPts val="749"/>
              </a:spcBef>
              <a:buFont typeface="Arial" charset="0"/>
              <a:buNone/>
              <a:defRPr sz="900" baseline="0"/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altLang="ru-RU" sz="1200" dirty="0">
                <a:solidFill>
                  <a:srgbClr val="445469"/>
                </a:solidFill>
                <a:latin typeface="Helvetica Light" charset="0"/>
              </a:rPr>
              <a:t>Подзаголовок темы страницы</a:t>
            </a:r>
            <a:endParaRPr lang="en-US" altLang="ru-RU" sz="1200" dirty="0">
              <a:solidFill>
                <a:srgbClr val="445469"/>
              </a:solidFill>
              <a:latin typeface="Helvetica Light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49266" y="3221477"/>
            <a:ext cx="2904600" cy="307779"/>
          </a:xfrm>
          <a:prstGeom prst="rect">
            <a:avLst/>
          </a:prstGeom>
        </p:spPr>
        <p:txBody>
          <a:bodyPr lIns="68461" tIns="34231" rIns="68461" bIns="34231"/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393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722" y="2398184"/>
            <a:ext cx="6992555" cy="347133"/>
          </a:xfrm>
          <a:prstGeom prst="rect">
            <a:avLst/>
          </a:prstGeom>
          <a:noFill/>
        </p:spPr>
        <p:txBody>
          <a:bodyPr wrap="square" lIns="68461" tIns="34231" rIns="68461" bIns="34231" rtlCol="0" anchor="ctr">
            <a:spAutoFit/>
          </a:bodyPr>
          <a:lstStyle/>
          <a:p>
            <a:pPr algn="ctr"/>
            <a:r>
              <a:rPr lang="ru-RU" altLang="ru-RU" dirty="0">
                <a:solidFill>
                  <a:srgbClr val="F6F8F8"/>
                </a:solidFill>
                <a:latin typeface="Helvetica Light" charset="0"/>
                <a:ea typeface="ＭＳ Ｐゴシック" charset="-128"/>
              </a:rPr>
              <a:t>Спасибо за внимание</a:t>
            </a:r>
            <a:r>
              <a:rPr lang="en-US" altLang="ru-RU" dirty="0">
                <a:solidFill>
                  <a:srgbClr val="F6F8F8"/>
                </a:solidFill>
                <a:latin typeface="Helvetica Light" charset="0"/>
                <a:ea typeface="ＭＳ Ｐゴシック" charset="-128"/>
              </a:rPr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19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lIns="91430" tIns="45715" rIns="91430" bIns="4571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E2E02B71-F3D6-48F2-9F73-DC91406C8E1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927714C8-22C9-426B-A241-D57428915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2" y="405996"/>
            <a:ext cx="3227852" cy="37872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раздела</a:t>
            </a:r>
          </a:p>
        </p:txBody>
      </p:sp>
      <p:sp>
        <p:nvSpPr>
          <p:cNvPr id="6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839147"/>
            <a:ext cx="3227889" cy="216575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Подзаголовок темы страницы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 hasCustomPrompt="1"/>
          </p:nvPr>
        </p:nvSpPr>
        <p:spPr>
          <a:xfrm>
            <a:off x="2704723" y="2621019"/>
            <a:ext cx="6447180" cy="2530229"/>
          </a:xfrm>
          <a:custGeom>
            <a:avLst/>
            <a:gdLst>
              <a:gd name="connsiteX0" fmla="*/ 9 w 8653150"/>
              <a:gd name="connsiteY0" fmla="*/ 1298152 h 3398614"/>
              <a:gd name="connsiteX1" fmla="*/ 4326575 w 8653150"/>
              <a:gd name="connsiteY1" fmla="*/ 0 h 3398614"/>
              <a:gd name="connsiteX2" fmla="*/ 8653141 w 8653150"/>
              <a:gd name="connsiteY2" fmla="*/ 1298152 h 3398614"/>
              <a:gd name="connsiteX3" fmla="*/ 7000540 w 8653150"/>
              <a:gd name="connsiteY3" fmla="*/ 3398605 h 3398614"/>
              <a:gd name="connsiteX4" fmla="*/ 1652610 w 8653150"/>
              <a:gd name="connsiteY4" fmla="*/ 3398605 h 3398614"/>
              <a:gd name="connsiteX5" fmla="*/ 9 w 8653150"/>
              <a:gd name="connsiteY5" fmla="*/ 1298152 h 3398614"/>
              <a:gd name="connsiteX0" fmla="*/ 606505 w 7000531"/>
              <a:gd name="connsiteY0" fmla="*/ 614273 h 3398605"/>
              <a:gd name="connsiteX1" fmla="*/ 2673965 w 7000531"/>
              <a:gd name="connsiteY1" fmla="*/ 0 h 3398605"/>
              <a:gd name="connsiteX2" fmla="*/ 7000531 w 7000531"/>
              <a:gd name="connsiteY2" fmla="*/ 1298152 h 3398605"/>
              <a:gd name="connsiteX3" fmla="*/ 5347930 w 7000531"/>
              <a:gd name="connsiteY3" fmla="*/ 3398605 h 3398605"/>
              <a:gd name="connsiteX4" fmla="*/ 0 w 7000531"/>
              <a:gd name="connsiteY4" fmla="*/ 3398605 h 3398605"/>
              <a:gd name="connsiteX5" fmla="*/ 606505 w 7000531"/>
              <a:gd name="connsiteY5" fmla="*/ 614273 h 3398605"/>
              <a:gd name="connsiteX0" fmla="*/ 383668 w 7000531"/>
              <a:gd name="connsiteY0" fmla="*/ 652693 h 3398605"/>
              <a:gd name="connsiteX1" fmla="*/ 2673965 w 7000531"/>
              <a:gd name="connsiteY1" fmla="*/ 0 h 3398605"/>
              <a:gd name="connsiteX2" fmla="*/ 7000531 w 7000531"/>
              <a:gd name="connsiteY2" fmla="*/ 1298152 h 3398605"/>
              <a:gd name="connsiteX3" fmla="*/ 5347930 w 7000531"/>
              <a:gd name="connsiteY3" fmla="*/ 3398605 h 3398605"/>
              <a:gd name="connsiteX4" fmla="*/ 0 w 7000531"/>
              <a:gd name="connsiteY4" fmla="*/ 3398605 h 3398605"/>
              <a:gd name="connsiteX5" fmla="*/ 383668 w 7000531"/>
              <a:gd name="connsiteY5" fmla="*/ 652693 h 3398605"/>
              <a:gd name="connsiteX0" fmla="*/ 383668 w 7000531"/>
              <a:gd name="connsiteY0" fmla="*/ 673381 h 3419293"/>
              <a:gd name="connsiteX1" fmla="*/ 5036510 w 7000531"/>
              <a:gd name="connsiteY1" fmla="*/ 0 h 3419293"/>
              <a:gd name="connsiteX2" fmla="*/ 7000531 w 7000531"/>
              <a:gd name="connsiteY2" fmla="*/ 1318840 h 3419293"/>
              <a:gd name="connsiteX3" fmla="*/ 5347930 w 7000531"/>
              <a:gd name="connsiteY3" fmla="*/ 3419293 h 3419293"/>
              <a:gd name="connsiteX4" fmla="*/ 0 w 7000531"/>
              <a:gd name="connsiteY4" fmla="*/ 3419293 h 3419293"/>
              <a:gd name="connsiteX5" fmla="*/ 383668 w 7000531"/>
              <a:gd name="connsiteY5" fmla="*/ 673381 h 3419293"/>
              <a:gd name="connsiteX0" fmla="*/ 383668 w 6988119"/>
              <a:gd name="connsiteY0" fmla="*/ 673381 h 3419293"/>
              <a:gd name="connsiteX1" fmla="*/ 5036510 w 6988119"/>
              <a:gd name="connsiteY1" fmla="*/ 0 h 3419293"/>
              <a:gd name="connsiteX2" fmla="*/ 6988119 w 6988119"/>
              <a:gd name="connsiteY2" fmla="*/ 1509167 h 3419293"/>
              <a:gd name="connsiteX3" fmla="*/ 5347930 w 6988119"/>
              <a:gd name="connsiteY3" fmla="*/ 3419293 h 3419293"/>
              <a:gd name="connsiteX4" fmla="*/ 0 w 6988119"/>
              <a:gd name="connsiteY4" fmla="*/ 3419293 h 3419293"/>
              <a:gd name="connsiteX5" fmla="*/ 383668 w 6988119"/>
              <a:gd name="connsiteY5" fmla="*/ 673381 h 3419293"/>
              <a:gd name="connsiteX0" fmla="*/ 2026488 w 8630939"/>
              <a:gd name="connsiteY0" fmla="*/ 673381 h 3419293"/>
              <a:gd name="connsiteX1" fmla="*/ 6679330 w 8630939"/>
              <a:gd name="connsiteY1" fmla="*/ 0 h 3419293"/>
              <a:gd name="connsiteX2" fmla="*/ 8630939 w 8630939"/>
              <a:gd name="connsiteY2" fmla="*/ 1509167 h 3419293"/>
              <a:gd name="connsiteX3" fmla="*/ 6990750 w 8630939"/>
              <a:gd name="connsiteY3" fmla="*/ 3419293 h 3419293"/>
              <a:gd name="connsiteX4" fmla="*/ 0 w 8630939"/>
              <a:gd name="connsiteY4" fmla="*/ 3365049 h 3419293"/>
              <a:gd name="connsiteX5" fmla="*/ 2026488 w 8630939"/>
              <a:gd name="connsiteY5" fmla="*/ 673381 h 3419293"/>
              <a:gd name="connsiteX0" fmla="*/ 2026488 w 8630939"/>
              <a:gd name="connsiteY0" fmla="*/ 673381 h 3365049"/>
              <a:gd name="connsiteX1" fmla="*/ 6679330 w 8630939"/>
              <a:gd name="connsiteY1" fmla="*/ 0 h 3365049"/>
              <a:gd name="connsiteX2" fmla="*/ 8630939 w 8630939"/>
              <a:gd name="connsiteY2" fmla="*/ 1509167 h 3365049"/>
              <a:gd name="connsiteX3" fmla="*/ 8625821 w 8630939"/>
              <a:gd name="connsiteY3" fmla="*/ 3357300 h 3365049"/>
              <a:gd name="connsiteX4" fmla="*/ 0 w 8630939"/>
              <a:gd name="connsiteY4" fmla="*/ 3365049 h 3365049"/>
              <a:gd name="connsiteX5" fmla="*/ 2026488 w 8630939"/>
              <a:gd name="connsiteY5" fmla="*/ 673381 h 3365049"/>
              <a:gd name="connsiteX0" fmla="*/ 1989165 w 8630939"/>
              <a:gd name="connsiteY0" fmla="*/ 664050 h 3365049"/>
              <a:gd name="connsiteX1" fmla="*/ 6679330 w 8630939"/>
              <a:gd name="connsiteY1" fmla="*/ 0 h 3365049"/>
              <a:gd name="connsiteX2" fmla="*/ 8630939 w 8630939"/>
              <a:gd name="connsiteY2" fmla="*/ 1509167 h 3365049"/>
              <a:gd name="connsiteX3" fmla="*/ 8625821 w 8630939"/>
              <a:gd name="connsiteY3" fmla="*/ 3357300 h 3365049"/>
              <a:gd name="connsiteX4" fmla="*/ 0 w 8630939"/>
              <a:gd name="connsiteY4" fmla="*/ 3365049 h 3365049"/>
              <a:gd name="connsiteX5" fmla="*/ 1989165 w 8630939"/>
              <a:gd name="connsiteY5" fmla="*/ 664050 h 336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30939" h="3365049">
                <a:moveTo>
                  <a:pt x="1989165" y="664050"/>
                </a:moveTo>
                <a:lnTo>
                  <a:pt x="6679330" y="0"/>
                </a:lnTo>
                <a:lnTo>
                  <a:pt x="8630939" y="1509167"/>
                </a:lnTo>
                <a:lnTo>
                  <a:pt x="8625821" y="3357300"/>
                </a:lnTo>
                <a:lnTo>
                  <a:pt x="0" y="3365049"/>
                </a:lnTo>
                <a:lnTo>
                  <a:pt x="1989165" y="664050"/>
                </a:lnTo>
                <a:close/>
              </a:path>
            </a:pathLst>
          </a:custGeom>
        </p:spPr>
        <p:txBody>
          <a:bodyPr lIns="68461" tIns="34231" rIns="68461" bIns="34231"/>
          <a:lstStyle>
            <a:lvl1pPr marL="0" indent="0" algn="ctr">
              <a:buNone/>
              <a:defRPr sz="1200" baseline="-25000"/>
            </a:lvl1pPr>
          </a:lstStyle>
          <a:p>
            <a:r>
              <a:rPr lang="ru-RU" dirty="0"/>
              <a:t>                               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  Рисунок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0"/>
          </p:nvPr>
        </p:nvSpPr>
        <p:spPr>
          <a:xfrm>
            <a:off x="441132" y="1499243"/>
            <a:ext cx="2624261" cy="277765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l">
              <a:buNone/>
              <a:defRPr sz="900" i="0"/>
            </a:lvl1pPr>
            <a:lvl2pPr>
              <a:defRPr sz="12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10"/>
          <p:cNvSpPr>
            <a:spLocks noGrp="1"/>
          </p:cNvSpPr>
          <p:nvPr>
            <p:ph type="body" sz="quarter" idx="11"/>
          </p:nvPr>
        </p:nvSpPr>
        <p:spPr>
          <a:xfrm>
            <a:off x="3281086" y="1499065"/>
            <a:ext cx="2624261" cy="277765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l">
              <a:buNone/>
              <a:defRPr sz="900"/>
            </a:lvl1pPr>
            <a:lvl2pPr>
              <a:defRPr sz="12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10"/>
          <p:cNvSpPr>
            <a:spLocks noGrp="1"/>
          </p:cNvSpPr>
          <p:nvPr>
            <p:ph type="body" sz="quarter" idx="12"/>
          </p:nvPr>
        </p:nvSpPr>
        <p:spPr>
          <a:xfrm>
            <a:off x="6120795" y="1499065"/>
            <a:ext cx="2624261" cy="277765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l">
              <a:buNone/>
              <a:defRPr sz="900"/>
            </a:lvl1pPr>
            <a:lvl2pPr>
              <a:defRPr sz="12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2" y="297708"/>
            <a:ext cx="3227852" cy="487015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 в три колонки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839147"/>
            <a:ext cx="3227889" cy="216575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темы страницы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>
          <a:xfrm>
            <a:off x="684229" y="1499243"/>
            <a:ext cx="3619179" cy="2936414"/>
          </a:xfrm>
          <a:prstGeom prst="rect">
            <a:avLst/>
          </a:prstGeom>
        </p:spPr>
        <p:txBody>
          <a:bodyPr lIns="68461" tIns="34231" rIns="68461" bIns="34231"/>
          <a:lstStyle>
            <a:lvl1pPr marL="342306" indent="-342306">
              <a:buFont typeface="+mj-lt"/>
              <a:buAutoNum type="arabicPeriod"/>
              <a:defRPr sz="1500"/>
            </a:lvl1pPr>
            <a:lvl2pPr>
              <a:buFont typeface="+mj-lt"/>
              <a:buAutoNum type="arabicPeriod"/>
              <a:defRPr sz="1300"/>
            </a:lvl2pPr>
            <a:lvl3pPr marL="1170948" indent="-256729">
              <a:buFont typeface="+mj-lt"/>
              <a:buAutoNum type="arabicPeriod"/>
              <a:defRPr sz="10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Текст 11"/>
          <p:cNvSpPr>
            <a:spLocks noGrp="1"/>
          </p:cNvSpPr>
          <p:nvPr>
            <p:ph type="body" sz="quarter" idx="12"/>
          </p:nvPr>
        </p:nvSpPr>
        <p:spPr>
          <a:xfrm>
            <a:off x="4666274" y="1488873"/>
            <a:ext cx="3619179" cy="2936414"/>
          </a:xfrm>
          <a:prstGeom prst="rect">
            <a:avLst/>
          </a:prstGeom>
        </p:spPr>
        <p:txBody>
          <a:bodyPr lIns="68461" tIns="34231" rIns="68461" bIns="34231"/>
          <a:lstStyle>
            <a:lvl1pPr marL="342306" indent="-342306">
              <a:buFont typeface="+mj-lt"/>
              <a:buAutoNum type="arabicPeriod"/>
              <a:defRPr sz="1500"/>
            </a:lvl1pPr>
            <a:lvl2pPr>
              <a:buFont typeface="+mj-lt"/>
              <a:buAutoNum type="arabicPeriod"/>
              <a:defRPr sz="1300"/>
            </a:lvl2pPr>
            <a:lvl3pPr marL="1170948" indent="-256729">
              <a:buFont typeface="+mj-lt"/>
              <a:buAutoNum type="arabicPeriod"/>
              <a:defRPr sz="10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темы страницы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352132"/>
            <a:ext cx="3119940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 в две колонки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Рисунок 27"/>
          <p:cNvSpPr>
            <a:spLocks noGrp="1"/>
          </p:cNvSpPr>
          <p:nvPr>
            <p:ph type="pic" sz="quarter" idx="11"/>
          </p:nvPr>
        </p:nvSpPr>
        <p:spPr>
          <a:xfrm>
            <a:off x="521769" y="1532665"/>
            <a:ext cx="2375235" cy="2956707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6" name="Объект 25"/>
          <p:cNvSpPr>
            <a:spLocks noGrp="1"/>
          </p:cNvSpPr>
          <p:nvPr>
            <p:ph sz="quarter" idx="10"/>
          </p:nvPr>
        </p:nvSpPr>
        <p:spPr>
          <a:xfrm>
            <a:off x="3322720" y="1499243"/>
            <a:ext cx="2647791" cy="2967543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500"/>
            </a:lvl1pPr>
            <a:lvl2pPr>
              <a:defRPr sz="13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623751" y="3362553"/>
            <a:ext cx="2011182" cy="99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ts val="1235"/>
              </a:lnSpc>
              <a:spcAft>
                <a:spcPts val="1123"/>
              </a:spcAft>
            </a:pPr>
            <a:r>
              <a:rPr lang="en-US" altLang="ru-RU" sz="900">
                <a:solidFill>
                  <a:schemeClr val="bg1"/>
                </a:solidFill>
              </a:rPr>
              <a:t>Lorem ipsum dolor sit amet, consectetur adipiscing elit. Nam viverra euismod odio, gravida pellentesque urna varius vitae. Sed dui lorem, adipiscing in adipiscing et, interdum nec metus. </a:t>
            </a:r>
          </a:p>
        </p:txBody>
      </p:sp>
      <p:sp>
        <p:nvSpPr>
          <p:cNvPr id="17" name="Shape 2784"/>
          <p:cNvSpPr/>
          <p:nvPr/>
        </p:nvSpPr>
        <p:spPr>
          <a:xfrm>
            <a:off x="1434864" y="2950738"/>
            <a:ext cx="369982" cy="343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0694" tIns="10694" rIns="10694" bIns="10694" anchor="ctr"/>
          <a:lstStyle/>
          <a:p>
            <a:pPr defTabSz="128328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Объект 25"/>
          <p:cNvSpPr>
            <a:spLocks noGrp="1"/>
          </p:cNvSpPr>
          <p:nvPr>
            <p:ph sz="quarter" idx="12"/>
          </p:nvPr>
        </p:nvSpPr>
        <p:spPr>
          <a:xfrm>
            <a:off x="6131878" y="1499243"/>
            <a:ext cx="2647791" cy="2967543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500"/>
            </a:lvl1pPr>
            <a:lvl2pPr>
              <a:defRPr sz="13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352131"/>
            <a:ext cx="3442488" cy="433300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 в две колонки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839147"/>
            <a:ext cx="3442488" cy="27096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С фотоизображением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21"/>
          <p:cNvSpPr>
            <a:spLocks noGrp="1"/>
          </p:cNvSpPr>
          <p:nvPr>
            <p:ph type="body" sz="quarter" idx="14"/>
          </p:nvPr>
        </p:nvSpPr>
        <p:spPr>
          <a:xfrm>
            <a:off x="6567173" y="3462821"/>
            <a:ext cx="1667289" cy="892861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21"/>
          <p:cNvSpPr>
            <a:spLocks noGrp="1"/>
          </p:cNvSpPr>
          <p:nvPr>
            <p:ph type="body" sz="quarter" idx="15"/>
          </p:nvPr>
        </p:nvSpPr>
        <p:spPr>
          <a:xfrm>
            <a:off x="841352" y="3467424"/>
            <a:ext cx="1667289" cy="892861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Рисунок 2"/>
          <p:cNvSpPr>
            <a:spLocks noGrp="1"/>
          </p:cNvSpPr>
          <p:nvPr>
            <p:ph type="pic" sz="quarter" idx="13"/>
          </p:nvPr>
        </p:nvSpPr>
        <p:spPr>
          <a:xfrm>
            <a:off x="6713238" y="1795272"/>
            <a:ext cx="1374386" cy="1521922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7" name="Рисунок 2"/>
          <p:cNvSpPr>
            <a:spLocks noGrp="1"/>
          </p:cNvSpPr>
          <p:nvPr>
            <p:ph type="pic" sz="quarter" idx="12"/>
          </p:nvPr>
        </p:nvSpPr>
        <p:spPr>
          <a:xfrm>
            <a:off x="4802390" y="1779301"/>
            <a:ext cx="1374386" cy="1521922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6" name="Рисунок 2"/>
          <p:cNvSpPr>
            <a:spLocks noGrp="1"/>
          </p:cNvSpPr>
          <p:nvPr>
            <p:ph type="pic" sz="quarter" idx="11"/>
          </p:nvPr>
        </p:nvSpPr>
        <p:spPr>
          <a:xfrm>
            <a:off x="2908619" y="1795272"/>
            <a:ext cx="1374386" cy="1521922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1006777" y="1800046"/>
            <a:ext cx="1374386" cy="1521922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4" name="Текст 21"/>
          <p:cNvSpPr>
            <a:spLocks noGrp="1"/>
          </p:cNvSpPr>
          <p:nvPr>
            <p:ph type="body" sz="quarter" idx="16"/>
          </p:nvPr>
        </p:nvSpPr>
        <p:spPr>
          <a:xfrm>
            <a:off x="2743178" y="3462821"/>
            <a:ext cx="1667289" cy="892861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1"/>
          <p:cNvSpPr>
            <a:spLocks noGrp="1"/>
          </p:cNvSpPr>
          <p:nvPr>
            <p:ph type="body" sz="quarter" idx="17"/>
          </p:nvPr>
        </p:nvSpPr>
        <p:spPr>
          <a:xfrm>
            <a:off x="4666275" y="3462821"/>
            <a:ext cx="1667289" cy="892861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376467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С подписями</a:t>
            </a:r>
          </a:p>
        </p:txBody>
      </p:sp>
      <p:sp>
        <p:nvSpPr>
          <p:cNvPr id="27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375911" y="352132"/>
            <a:ext cx="3119940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Фотоизображения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2550"/>
          <p:cNvSpPr/>
          <p:nvPr/>
        </p:nvSpPr>
        <p:spPr>
          <a:xfrm>
            <a:off x="4551248" y="1802433"/>
            <a:ext cx="272743" cy="238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0694" tIns="10694" rIns="10694" bIns="10694" anchor="ctr"/>
          <a:lstStyle/>
          <a:p>
            <a:pPr defTabSz="128328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" name="Shape 2550"/>
          <p:cNvSpPr/>
          <p:nvPr/>
        </p:nvSpPr>
        <p:spPr>
          <a:xfrm>
            <a:off x="4551248" y="2657097"/>
            <a:ext cx="272743" cy="238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0694" tIns="10694" rIns="10694" bIns="10694" anchor="ctr"/>
          <a:lstStyle/>
          <a:p>
            <a:pPr defTabSz="128328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rgbClr val="0000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" name="Shape 2550"/>
          <p:cNvSpPr/>
          <p:nvPr/>
        </p:nvSpPr>
        <p:spPr>
          <a:xfrm>
            <a:off x="4551248" y="3504598"/>
            <a:ext cx="272743" cy="238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0694" tIns="10694" rIns="10694" bIns="10694" anchor="ctr"/>
          <a:lstStyle/>
          <a:p>
            <a:pPr defTabSz="128328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Вместе с текстом</a:t>
            </a:r>
          </a:p>
        </p:txBody>
      </p:sp>
      <p:sp>
        <p:nvSpPr>
          <p:cNvPr id="20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352132"/>
            <a:ext cx="4311708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Использование графики</a:t>
            </a:r>
          </a:p>
        </p:txBody>
      </p:sp>
      <p:sp>
        <p:nvSpPr>
          <p:cNvPr id="17" name="Рисунок 4"/>
          <p:cNvSpPr>
            <a:spLocks noGrp="1"/>
          </p:cNvSpPr>
          <p:nvPr>
            <p:ph type="pic" sz="quarter" idx="15"/>
          </p:nvPr>
        </p:nvSpPr>
        <p:spPr>
          <a:xfrm>
            <a:off x="376467" y="1272298"/>
            <a:ext cx="3496407" cy="357263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200" baseline="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8" name="Текст 21"/>
          <p:cNvSpPr>
            <a:spLocks noGrp="1"/>
          </p:cNvSpPr>
          <p:nvPr>
            <p:ph type="body" sz="quarter" idx="16"/>
          </p:nvPr>
        </p:nvSpPr>
        <p:spPr>
          <a:xfrm>
            <a:off x="4948522" y="1536265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Текст 21"/>
          <p:cNvSpPr>
            <a:spLocks noGrp="1"/>
          </p:cNvSpPr>
          <p:nvPr>
            <p:ph type="body" sz="quarter" idx="17"/>
          </p:nvPr>
        </p:nvSpPr>
        <p:spPr>
          <a:xfrm>
            <a:off x="4948522" y="2409319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8"/>
          </p:nvPr>
        </p:nvSpPr>
        <p:spPr>
          <a:xfrm>
            <a:off x="4948522" y="3275620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540"/>
          <p:cNvSpPr>
            <a:spLocks noChangeAspect="1"/>
          </p:cNvSpPr>
          <p:nvPr/>
        </p:nvSpPr>
        <p:spPr>
          <a:xfrm>
            <a:off x="611893" y="2026842"/>
            <a:ext cx="296460" cy="298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28518" tIns="28518" rIns="28518" bIns="28518" anchor="ctr"/>
          <a:lstStyle/>
          <a:p>
            <a:pPr defTabSz="34220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" name="Shape 2540"/>
          <p:cNvSpPr>
            <a:spLocks noChangeAspect="1"/>
          </p:cNvSpPr>
          <p:nvPr/>
        </p:nvSpPr>
        <p:spPr>
          <a:xfrm>
            <a:off x="611893" y="2905379"/>
            <a:ext cx="296460" cy="298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28518" tIns="28518" rIns="28518" bIns="28518" anchor="ctr"/>
          <a:lstStyle/>
          <a:p>
            <a:pPr defTabSz="34220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" name="Shape 2540"/>
          <p:cNvSpPr>
            <a:spLocks noChangeAspect="1"/>
          </p:cNvSpPr>
          <p:nvPr/>
        </p:nvSpPr>
        <p:spPr>
          <a:xfrm>
            <a:off x="611893" y="3825695"/>
            <a:ext cx="296460" cy="2972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28518" tIns="28518" rIns="28518" bIns="28518" anchor="ctr"/>
          <a:lstStyle/>
          <a:p>
            <a:pPr defTabSz="34220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темы страницы</a:t>
            </a:r>
          </a:p>
        </p:txBody>
      </p:sp>
      <p:sp>
        <p:nvSpPr>
          <p:cNvPr id="33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352132"/>
            <a:ext cx="4311708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Использование графиков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5" hasCustomPrompt="1"/>
          </p:nvPr>
        </p:nvSpPr>
        <p:spPr>
          <a:xfrm>
            <a:off x="5325045" y="1218732"/>
            <a:ext cx="3496407" cy="3572637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 baseline="0"/>
            </a:lvl1pPr>
          </a:lstStyle>
          <a:p>
            <a:r>
              <a:rPr lang="ru-RU" dirty="0"/>
              <a:t>Вставка графика</a:t>
            </a:r>
          </a:p>
        </p:txBody>
      </p:sp>
      <p:sp>
        <p:nvSpPr>
          <p:cNvPr id="11" name="Текст 21"/>
          <p:cNvSpPr>
            <a:spLocks noGrp="1"/>
          </p:cNvSpPr>
          <p:nvPr>
            <p:ph type="body" sz="quarter" idx="16"/>
          </p:nvPr>
        </p:nvSpPr>
        <p:spPr>
          <a:xfrm>
            <a:off x="1075722" y="1867880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21"/>
          <p:cNvSpPr>
            <a:spLocks noGrp="1"/>
          </p:cNvSpPr>
          <p:nvPr>
            <p:ph type="body" sz="quarter" idx="17"/>
          </p:nvPr>
        </p:nvSpPr>
        <p:spPr>
          <a:xfrm>
            <a:off x="1075722" y="2740934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21"/>
          <p:cNvSpPr>
            <a:spLocks noGrp="1"/>
          </p:cNvSpPr>
          <p:nvPr>
            <p:ph type="body" sz="quarter" idx="18"/>
          </p:nvPr>
        </p:nvSpPr>
        <p:spPr>
          <a:xfrm>
            <a:off x="1075722" y="3607236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2583942" y="3793466"/>
            <a:ext cx="444433" cy="2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ru-RU" sz="1200">
                <a:solidFill>
                  <a:schemeClr val="bg1"/>
                </a:solidFill>
              </a:rPr>
              <a:t>45%</a:t>
            </a:r>
            <a:endParaRPr lang="en-US" altLang="ru-RU" sz="1200">
              <a:solidFill>
                <a:schemeClr val="bg1"/>
              </a:solidFill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3708117" y="3342261"/>
            <a:ext cx="444433" cy="2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ru-RU" sz="1200" dirty="0">
                <a:solidFill>
                  <a:schemeClr val="bg1"/>
                </a:solidFill>
              </a:rPr>
              <a:t>60%</a:t>
            </a:r>
            <a:endParaRPr lang="en-US" altLang="ru-RU" sz="1200" dirty="0">
              <a:solidFill>
                <a:schemeClr val="bg1"/>
              </a:solidFill>
            </a:endParaRP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4812132" y="3797047"/>
            <a:ext cx="444433" cy="2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ru-RU" sz="1200">
                <a:solidFill>
                  <a:schemeClr val="bg1"/>
                </a:solidFill>
              </a:rPr>
              <a:t>40%</a:t>
            </a:r>
            <a:endParaRPr lang="en-US" altLang="ru-RU" sz="1200">
              <a:solidFill>
                <a:schemeClr val="bg1"/>
              </a:solidFill>
            </a:endParaRP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5843812" y="3797047"/>
            <a:ext cx="444433" cy="2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ru-RU" sz="1200">
                <a:solidFill>
                  <a:schemeClr val="bg1"/>
                </a:solidFill>
              </a:rPr>
              <a:t>20%</a:t>
            </a:r>
            <a:endParaRPr lang="en-US" altLang="ru-RU" sz="1200">
              <a:solidFill>
                <a:schemeClr val="bg1"/>
              </a:solidFill>
            </a:endParaRPr>
          </a:p>
        </p:txBody>
      </p:sp>
      <p:sp>
        <p:nvSpPr>
          <p:cNvPr id="24" name="TextBox 28"/>
          <p:cNvSpPr txBox="1">
            <a:spLocks noChangeArrowheads="1"/>
          </p:cNvSpPr>
          <p:nvPr/>
        </p:nvSpPr>
        <p:spPr bwMode="auto">
          <a:xfrm>
            <a:off x="2370491" y="4072783"/>
            <a:ext cx="852617" cy="2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Показатель 1</a:t>
            </a:r>
            <a:endParaRPr lang="id-ID" altLang="ru-RU" sz="900">
              <a:solidFill>
                <a:schemeClr val="bg1"/>
              </a:solidFill>
            </a:endParaRPr>
          </a:p>
        </p:txBody>
      </p:sp>
      <p:sp>
        <p:nvSpPr>
          <p:cNvPr id="25" name="TextBox 29"/>
          <p:cNvSpPr txBox="1">
            <a:spLocks noChangeArrowheads="1"/>
          </p:cNvSpPr>
          <p:nvPr/>
        </p:nvSpPr>
        <p:spPr bwMode="auto">
          <a:xfrm>
            <a:off x="3540301" y="3733782"/>
            <a:ext cx="668854" cy="48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Потянуть </a:t>
            </a:r>
          </a:p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столбец </a:t>
            </a:r>
          </a:p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наверх</a:t>
            </a:r>
            <a:endParaRPr lang="id-ID" altLang="ru-RU" sz="900">
              <a:solidFill>
                <a:schemeClr val="bg1"/>
              </a:solidFill>
            </a:endParaRPr>
          </a:p>
        </p:txBody>
      </p:sp>
      <p:sp>
        <p:nvSpPr>
          <p:cNvPr id="26" name="TextBox 30"/>
          <p:cNvSpPr txBox="1">
            <a:spLocks noChangeArrowheads="1"/>
          </p:cNvSpPr>
          <p:nvPr/>
        </p:nvSpPr>
        <p:spPr bwMode="auto">
          <a:xfrm>
            <a:off x="4605797" y="4069202"/>
            <a:ext cx="852618" cy="2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Показатель 3</a:t>
            </a:r>
            <a:endParaRPr lang="id-ID" altLang="ru-RU" sz="900">
              <a:solidFill>
                <a:schemeClr val="bg1"/>
              </a:solidFill>
            </a:endParaRPr>
          </a:p>
        </p:txBody>
      </p:sp>
      <p:sp>
        <p:nvSpPr>
          <p:cNvPr id="27" name="TextBox 31"/>
          <p:cNvSpPr txBox="1">
            <a:spLocks noChangeArrowheads="1"/>
          </p:cNvSpPr>
          <p:nvPr/>
        </p:nvSpPr>
        <p:spPr bwMode="auto">
          <a:xfrm>
            <a:off x="5657636" y="4065621"/>
            <a:ext cx="851432" cy="2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Показатель 4</a:t>
            </a:r>
            <a:endParaRPr lang="id-ID" altLang="ru-RU" sz="900">
              <a:solidFill>
                <a:schemeClr val="bg1"/>
              </a:solidFill>
            </a:endParaRPr>
          </a:p>
        </p:txBody>
      </p:sp>
      <p:sp>
        <p:nvSpPr>
          <p:cNvPr id="28" name="Rectangle 32"/>
          <p:cNvSpPr/>
          <p:nvPr/>
        </p:nvSpPr>
        <p:spPr>
          <a:xfrm>
            <a:off x="6967986" y="1945673"/>
            <a:ext cx="1755041" cy="2591446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563" tIns="182563" rIns="182563" bIns="182563" spcCol="951"/>
          <a:lstStyle/>
          <a:p>
            <a:pPr defTabSz="665578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9" name="Rectangle 33"/>
          <p:cNvSpPr/>
          <p:nvPr/>
        </p:nvSpPr>
        <p:spPr>
          <a:xfrm>
            <a:off x="6967986" y="1371521"/>
            <a:ext cx="1755041" cy="5693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563" tIns="91282" rIns="182563" bIns="182563" spcCol="951">
            <a:spAutoFit/>
          </a:bodyPr>
          <a:lstStyle/>
          <a:p>
            <a:pPr algn="r" defTabSz="665578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32" name="Rectangle 38"/>
          <p:cNvSpPr/>
          <p:nvPr/>
        </p:nvSpPr>
        <p:spPr>
          <a:xfrm>
            <a:off x="224124" y="1938511"/>
            <a:ext cx="1753855" cy="2591446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563" tIns="182563" rIns="182563" bIns="182563" spcCol="951"/>
          <a:lstStyle/>
          <a:p>
            <a:pPr defTabSz="665578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3" name="Rectangle 39"/>
          <p:cNvSpPr/>
          <p:nvPr/>
        </p:nvSpPr>
        <p:spPr>
          <a:xfrm>
            <a:off x="224124" y="1364359"/>
            <a:ext cx="1753855" cy="56937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563" tIns="91282" rIns="182563" bIns="182563" spcCol="951">
            <a:spAutoFit/>
          </a:bodyPr>
          <a:lstStyle/>
          <a:p>
            <a:pPr algn="r" defTabSz="665578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40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страницы</a:t>
            </a:r>
          </a:p>
        </p:txBody>
      </p:sp>
      <p:sp>
        <p:nvSpPr>
          <p:cNvPr id="41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352132"/>
            <a:ext cx="4311708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Пример </a:t>
            </a:r>
            <a:r>
              <a:rPr lang="ru-RU" dirty="0" err="1"/>
              <a:t>инфографики</a:t>
            </a:r>
            <a:endParaRPr lang="ru-RU" dirty="0"/>
          </a:p>
        </p:txBody>
      </p:sp>
      <p:sp>
        <p:nvSpPr>
          <p:cNvPr id="38" name="Рисунок 37"/>
          <p:cNvSpPr>
            <a:spLocks noGrp="1"/>
          </p:cNvSpPr>
          <p:nvPr>
            <p:ph type="pic" sz="quarter" idx="15" hasCustomPrompt="1"/>
          </p:nvPr>
        </p:nvSpPr>
        <p:spPr>
          <a:xfrm>
            <a:off x="2370491" y="1371520"/>
            <a:ext cx="4138577" cy="3158436"/>
          </a:xfrm>
          <a:prstGeom prst="rect">
            <a:avLst/>
          </a:prstGeom>
        </p:spPr>
        <p:txBody>
          <a:bodyPr lIns="68461" tIns="34231" rIns="68461" bIns="34231"/>
          <a:lstStyle>
            <a:lvl1pPr algn="l">
              <a:defRPr sz="1200" baseline="0"/>
            </a:lvl1pPr>
          </a:lstStyle>
          <a:p>
            <a:r>
              <a:rPr lang="ru-RU" dirty="0"/>
              <a:t>Вставить график</a:t>
            </a:r>
          </a:p>
        </p:txBody>
      </p:sp>
      <p:sp>
        <p:nvSpPr>
          <p:cNvPr id="42" name="Текст 41"/>
          <p:cNvSpPr>
            <a:spLocks noGrp="1"/>
          </p:cNvSpPr>
          <p:nvPr>
            <p:ph type="body" sz="quarter" idx="16" hasCustomPrompt="1"/>
          </p:nvPr>
        </p:nvSpPr>
        <p:spPr>
          <a:xfrm>
            <a:off x="430460" y="1488500"/>
            <a:ext cx="1290192" cy="32467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3" name="Текст 41"/>
          <p:cNvSpPr>
            <a:spLocks noGrp="1"/>
          </p:cNvSpPr>
          <p:nvPr>
            <p:ph type="body" sz="quarter" idx="17" hasCustomPrompt="1"/>
          </p:nvPr>
        </p:nvSpPr>
        <p:spPr>
          <a:xfrm>
            <a:off x="7200411" y="1486709"/>
            <a:ext cx="1290192" cy="32467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8" hasCustomPrompt="1"/>
          </p:nvPr>
        </p:nvSpPr>
        <p:spPr>
          <a:xfrm>
            <a:off x="322548" y="2030312"/>
            <a:ext cx="1560008" cy="2382666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dirty="0"/>
              <a:t>Вставить текст </a:t>
            </a:r>
          </a:p>
        </p:txBody>
      </p:sp>
      <p:sp>
        <p:nvSpPr>
          <p:cNvPr id="46" name="Текст 44"/>
          <p:cNvSpPr>
            <a:spLocks noGrp="1"/>
          </p:cNvSpPr>
          <p:nvPr>
            <p:ph type="body" sz="quarter" idx="19" hasCustomPrompt="1"/>
          </p:nvPr>
        </p:nvSpPr>
        <p:spPr>
          <a:xfrm>
            <a:off x="7065503" y="2042900"/>
            <a:ext cx="1560008" cy="2382666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dirty="0"/>
              <a:t>Вставить текст </a:t>
            </a:r>
          </a:p>
        </p:txBody>
      </p:sp>
    </p:spTree>
    <p:extLst>
      <p:ext uri="{BB962C8B-B14F-4D97-AF65-F5344CB8AC3E}">
        <p14:creationId xmlns:p14="http://schemas.microsoft.com/office/powerpoint/2010/main" val="326634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22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2" indent="-342832" algn="l" defTabSz="91422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3" indent="-285693" algn="l" defTabSz="91422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4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4" indent="-228555" algn="l" defTabSz="91422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93" indent="-228555" algn="l" defTabSz="91422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03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13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23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32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1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9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7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7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vk.com/priem_v_mgsu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DABC0D89-DA2D-49A1-BF00-DA57D42948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3160916"/>
            <a:ext cx="7020272" cy="1982584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207CC762-5998-41DD-91C6-D0885597D639}"/>
              </a:ext>
            </a:extLst>
          </p:cNvPr>
          <p:cNvSpPr txBox="1">
            <a:spLocks/>
          </p:cNvSpPr>
          <p:nvPr/>
        </p:nvSpPr>
        <p:spPr>
          <a:xfrm>
            <a:off x="3912769" y="604478"/>
            <a:ext cx="5107632" cy="1110172"/>
          </a:xfrm>
          <a:prstGeom prst="rect">
            <a:avLst/>
          </a:prstGeom>
        </p:spPr>
        <p:txBody>
          <a:bodyPr lIns="68461" tIns="34231" rIns="68461" bIns="34231">
            <a:normAutofit fontScale="97500"/>
          </a:bodyPr>
          <a:lstStyle>
            <a:lvl1pPr algn="l" defTabSz="91422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09.03.01</a:t>
            </a:r>
          </a:p>
          <a:p>
            <a:pPr algn="r">
              <a:lnSpc>
                <a:spcPct val="80000"/>
              </a:lnSpc>
            </a:pPr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Информатика и</a:t>
            </a:r>
          </a:p>
          <a:p>
            <a:pPr algn="r">
              <a:lnSpc>
                <a:spcPct val="80000"/>
              </a:lnSpc>
            </a:pPr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вычислительная техника</a:t>
            </a:r>
            <a:endParaRPr lang="ru-RU" sz="1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3DF4302B-F9A3-4CC7-B6F6-E5E9C3DBE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1" y="1772666"/>
            <a:ext cx="8858863" cy="198258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Системотехника и автоматизация проектирования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строительстве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11B96EB1-2200-4118-BEE0-8255B610807D}"/>
              </a:ext>
            </a:extLst>
          </p:cNvPr>
          <p:cNvSpPr txBox="1">
            <a:spLocks/>
          </p:cNvSpPr>
          <p:nvPr/>
        </p:nvSpPr>
        <p:spPr>
          <a:xfrm>
            <a:off x="179511" y="1491630"/>
            <a:ext cx="3084701" cy="432048"/>
          </a:xfrm>
          <a:prstGeom prst="rect">
            <a:avLst/>
          </a:prstGeom>
        </p:spPr>
        <p:txBody>
          <a:bodyPr lIns="68461" tIns="34231" rIns="68461" bIns="34231">
            <a:normAutofit fontScale="97500"/>
          </a:bodyPr>
          <a:lstStyle>
            <a:lvl1pPr algn="l" defTabSz="91422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ПРОГРАММА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БАКАЛАВРИАТА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0" descr="https://www.norma.uz/img/1a/b4/b562414113a2f048b7e95ae24ba8.png">
            <a:extLst>
              <a:ext uri="{FF2B5EF4-FFF2-40B4-BE49-F238E27FC236}">
                <a16:creationId xmlns="" xmlns:a16="http://schemas.microsoft.com/office/drawing/2014/main" id="{87186475-9351-402A-B9BD-426AC89CE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91438"/>
            <a:ext cx="2952328" cy="166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F8490F76-1763-4EA7-9F38-068C87C5CE51}"/>
              </a:ext>
            </a:extLst>
          </p:cNvPr>
          <p:cNvCxnSpPr>
            <a:cxnSpLocks/>
          </p:cNvCxnSpPr>
          <p:nvPr/>
        </p:nvCxnSpPr>
        <p:spPr>
          <a:xfrm>
            <a:off x="4644008" y="1563638"/>
            <a:ext cx="44100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389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7CECA744-C6E1-4751-8951-595CA480D258}"/>
              </a:ext>
            </a:extLst>
          </p:cNvPr>
          <p:cNvSpPr txBox="1">
            <a:spLocks/>
          </p:cNvSpPr>
          <p:nvPr/>
        </p:nvSpPr>
        <p:spPr>
          <a:xfrm>
            <a:off x="35496" y="51470"/>
            <a:ext cx="6120680" cy="50405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22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БАКАЛАВРИАТ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09.03.01 Информатика и вычислительная техника</a:t>
            </a:r>
            <a:endParaRPr lang="ru-RU" sz="17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2">
            <a:extLst>
              <a:ext uri="{FF2B5EF4-FFF2-40B4-BE49-F238E27FC236}">
                <a16:creationId xmlns="" xmlns:a16="http://schemas.microsoft.com/office/drawing/2014/main" id="{C3F74B72-FB54-4E08-B1B1-FA64E3E4E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275606"/>
            <a:ext cx="6624736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/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программное обеспечение компьютерных вычислительных систем и сетей, автоматизированных систем обработки информации и управления.</a:t>
            </a:r>
            <a:endParaRPr lang="ru-RU" altLang="ru-RU" sz="14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eaLnBrk="1" hangingPunct="1"/>
            <a:endParaRPr lang="ru-RU" altLang="ru-RU" sz="1200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/>
            <a:endParaRPr lang="en-US" altLang="ru-RU" sz="1200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/>
            <a:r>
              <a:rPr lang="en-US" altLang="ru-RU" sz="1200" b="1" dirty="0">
                <a:solidFill>
                  <a:schemeClr val="bg2">
                    <a:lumMod val="50000"/>
                  </a:schemeClr>
                </a:solidFill>
              </a:rPr>
              <a:t>	</a:t>
            </a:r>
            <a:endParaRPr lang="ru-RU" altLang="ru-RU" sz="400" b="1" dirty="0">
              <a:solidFill>
                <a:schemeClr val="bg2">
                  <a:lumMod val="50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электронно-вычислительные машины, комплексы, системы и сети;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автоматизированные системы обработки информации и управления;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системы автоматизированного проектирования и информационной поддержки жизненного цикла промышленных изделий;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программное обеспечение средств вычислительной техники и автоматизированных систем (программы, программные комплексы и системы);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математическое, информационное, техническое, лингвистическое, программное, эргономическое, организационное и правовое обеспечение перечисленных систем.</a:t>
            </a:r>
          </a:p>
        </p:txBody>
      </p:sp>
      <p:sp>
        <p:nvSpPr>
          <p:cNvPr id="7" name="Заголовок 4">
            <a:extLst>
              <a:ext uri="{FF2B5EF4-FFF2-40B4-BE49-F238E27FC236}">
                <a16:creationId xmlns="" xmlns:a16="http://schemas.microsoft.com/office/drawing/2014/main" id="{6F2861AD-DDCD-4B80-B90C-630A6622260A}"/>
              </a:ext>
            </a:extLst>
          </p:cNvPr>
          <p:cNvSpPr txBox="1">
            <a:spLocks/>
          </p:cNvSpPr>
          <p:nvPr/>
        </p:nvSpPr>
        <p:spPr>
          <a:xfrm>
            <a:off x="395535" y="915566"/>
            <a:ext cx="6480721" cy="304063"/>
          </a:xfrm>
          <a:prstGeom prst="rect">
            <a:avLst/>
          </a:prstGeom>
        </p:spPr>
        <p:txBody>
          <a:bodyPr/>
          <a:lstStyle>
            <a:lvl1pPr algn="ctr" defTabSz="91422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Область профессиональной деятельности выпускников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6787D5F-624F-4B0C-9F55-27F2613F6998}"/>
              </a:ext>
            </a:extLst>
          </p:cNvPr>
          <p:cNvSpPr/>
          <p:nvPr/>
        </p:nvSpPr>
        <p:spPr>
          <a:xfrm>
            <a:off x="251519" y="895786"/>
            <a:ext cx="155353" cy="3600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3DC601DB-EE8B-4935-B2A2-ABE2297A7BBB}"/>
              </a:ext>
            </a:extLst>
          </p:cNvPr>
          <p:cNvCxnSpPr>
            <a:cxnSpLocks/>
          </p:cNvCxnSpPr>
          <p:nvPr/>
        </p:nvCxnSpPr>
        <p:spPr>
          <a:xfrm>
            <a:off x="539552" y="1255826"/>
            <a:ext cx="372848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4">
            <a:extLst>
              <a:ext uri="{FF2B5EF4-FFF2-40B4-BE49-F238E27FC236}">
                <a16:creationId xmlns="" xmlns:a16="http://schemas.microsoft.com/office/drawing/2014/main" id="{0C70C422-273D-4F12-8B0C-445D719A992C}"/>
              </a:ext>
            </a:extLst>
          </p:cNvPr>
          <p:cNvSpPr txBox="1">
            <a:spLocks/>
          </p:cNvSpPr>
          <p:nvPr/>
        </p:nvSpPr>
        <p:spPr>
          <a:xfrm>
            <a:off x="395535" y="2065435"/>
            <a:ext cx="6480721" cy="304063"/>
          </a:xfrm>
          <a:prstGeom prst="rect">
            <a:avLst/>
          </a:prstGeom>
        </p:spPr>
        <p:txBody>
          <a:bodyPr/>
          <a:lstStyle>
            <a:lvl1pPr algn="ctr" defTabSz="91422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Объекты профессиональной деятельности выпускников</a:t>
            </a:r>
            <a:r>
              <a:rPr lang="ru-RU" altLang="ru-RU" sz="1600" b="1" dirty="0"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ru-RU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A19F7B0-E6B6-4355-BB78-38BAC3E473F7}"/>
              </a:ext>
            </a:extLst>
          </p:cNvPr>
          <p:cNvSpPr/>
          <p:nvPr/>
        </p:nvSpPr>
        <p:spPr>
          <a:xfrm>
            <a:off x="251519" y="2078195"/>
            <a:ext cx="155353" cy="3600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A5E44940-07CE-4AC8-AABF-C4C63C67BD81}"/>
              </a:ext>
            </a:extLst>
          </p:cNvPr>
          <p:cNvCxnSpPr>
            <a:cxnSpLocks/>
          </p:cNvCxnSpPr>
          <p:nvPr/>
        </p:nvCxnSpPr>
        <p:spPr>
          <a:xfrm>
            <a:off x="539552" y="2438235"/>
            <a:ext cx="372848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4" descr="https://st4.depositphotos.com/1010613/26754/i/950/depositphotos_267548938-stock-photo-side-view-businessman-hand-calculating.jpg">
            <a:extLst>
              <a:ext uri="{FF2B5EF4-FFF2-40B4-BE49-F238E27FC236}">
                <a16:creationId xmlns="" xmlns:a16="http://schemas.microsoft.com/office/drawing/2014/main" id="{A9905487-EEE5-4A06-A7C7-B66170FD4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063719"/>
            <a:ext cx="2167709" cy="144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static5.depositphotos.com/1012331/410/i/950/depositphotos_4101219-stock-photo-design-technologies-in-building.jpg">
            <a:extLst>
              <a:ext uri="{FF2B5EF4-FFF2-40B4-BE49-F238E27FC236}">
                <a16:creationId xmlns="" xmlns:a16="http://schemas.microsoft.com/office/drawing/2014/main" id="{DAC87D8D-F3A5-4C84-A9F5-71D8A3059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38718"/>
            <a:ext cx="2171572" cy="145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388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>
            <a:extLst>
              <a:ext uri="{FF2B5EF4-FFF2-40B4-BE49-F238E27FC236}">
                <a16:creationId xmlns="" xmlns:a16="http://schemas.microsoft.com/office/drawing/2014/main" id="{B78E96AD-2B86-4B14-9E99-BF9CE82942AB}"/>
              </a:ext>
            </a:extLst>
          </p:cNvPr>
          <p:cNvSpPr txBox="1">
            <a:spLocks/>
          </p:cNvSpPr>
          <p:nvPr/>
        </p:nvSpPr>
        <p:spPr>
          <a:xfrm>
            <a:off x="395535" y="915566"/>
            <a:ext cx="6480721" cy="304063"/>
          </a:xfrm>
          <a:prstGeom prst="rect">
            <a:avLst/>
          </a:prstGeom>
        </p:spPr>
        <p:txBody>
          <a:bodyPr/>
          <a:lstStyle>
            <a:lvl1pPr algn="ctr" defTabSz="91422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720"/>
              </a:spcBef>
            </a:pPr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ОБЛАСТИ ЗНАНИЙ И ПРОФЕССИОНАЛЬНЫЕ КОМПЕТЕНЦИИ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25304526-F128-4A25-9934-C09C581D9EA0}"/>
              </a:ext>
            </a:extLst>
          </p:cNvPr>
          <p:cNvSpPr/>
          <p:nvPr/>
        </p:nvSpPr>
        <p:spPr>
          <a:xfrm>
            <a:off x="251519" y="895786"/>
            <a:ext cx="155353" cy="3600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D6BA5289-BF9E-4FD1-8182-3671FC93D972}"/>
              </a:ext>
            </a:extLst>
          </p:cNvPr>
          <p:cNvCxnSpPr>
            <a:cxnSpLocks/>
          </p:cNvCxnSpPr>
          <p:nvPr/>
        </p:nvCxnSpPr>
        <p:spPr>
          <a:xfrm>
            <a:off x="539552" y="1255826"/>
            <a:ext cx="372848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0DB00F56-CEE1-4761-839D-E7237A3C5494}"/>
              </a:ext>
            </a:extLst>
          </p:cNvPr>
          <p:cNvSpPr txBox="1">
            <a:spLocks/>
          </p:cNvSpPr>
          <p:nvPr/>
        </p:nvSpPr>
        <p:spPr>
          <a:xfrm>
            <a:off x="35496" y="51470"/>
            <a:ext cx="6120680" cy="50405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22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БАКАЛАВРИАТ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09.03.01 Информатика и вычислительная техника</a:t>
            </a:r>
            <a:endParaRPr lang="ru-RU" sz="17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4FD8083-5A38-4913-9CDB-589171606DE5}"/>
              </a:ext>
            </a:extLst>
          </p:cNvPr>
          <p:cNvSpPr/>
          <p:nvPr/>
        </p:nvSpPr>
        <p:spPr>
          <a:xfrm>
            <a:off x="221781" y="1419622"/>
            <a:ext cx="6480721" cy="3516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системы автоматизации проектирования (САПР)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вычислительная техника и инфраструктура, аппаратное, системное и программное обеспечение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геометрическое моделирование, компьютерный дизайн и обработка изображений, распознавание образов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многомерные информационные (3D, N-D) модели и виртуальная реальность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геоинформационные системы (ГИС) и технологии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проектирование и информационное моделирование (BIM) жизненных циклов строительных объектов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spc="-26" dirty="0">
                <a:solidFill>
                  <a:srgbClr val="414042"/>
                </a:solidFill>
                <a:latin typeface="Century Gothic"/>
                <a:cs typeface="Century Gothic"/>
              </a:rPr>
              <a:t>проектирование</a:t>
            </a:r>
            <a:r>
              <a:rPr lang="ru-RU" sz="1400" spc="-60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lang="ru-RU" sz="1400" spc="-8" dirty="0">
                <a:solidFill>
                  <a:srgbClr val="414042"/>
                </a:solidFill>
                <a:latin typeface="Century Gothic"/>
                <a:cs typeface="Century Gothic"/>
              </a:rPr>
              <a:t>локальных</a:t>
            </a:r>
            <a:r>
              <a:rPr lang="ru-RU" sz="1400" spc="-60" dirty="0">
                <a:solidFill>
                  <a:srgbClr val="414042"/>
                </a:solidFill>
                <a:latin typeface="Century Gothic"/>
                <a:cs typeface="Century Gothic"/>
              </a:rPr>
              <a:t> информацион</a:t>
            </a:r>
            <a:r>
              <a:rPr lang="ru-RU" sz="1400" spc="4" dirty="0">
                <a:solidFill>
                  <a:srgbClr val="414042"/>
                </a:solidFill>
                <a:latin typeface="Century Gothic"/>
                <a:cs typeface="Century Gothic"/>
              </a:rPr>
              <a:t>ных</a:t>
            </a:r>
            <a:r>
              <a:rPr lang="ru-RU" sz="1400" spc="-56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lang="ru-RU" sz="1400" spc="4" dirty="0">
                <a:solidFill>
                  <a:srgbClr val="414042"/>
                </a:solidFill>
                <a:latin typeface="Century Gothic"/>
                <a:cs typeface="Century Gothic"/>
              </a:rPr>
              <a:t>вычисл</a:t>
            </a:r>
            <a:r>
              <a:rPr lang="ru-RU" sz="1400" dirty="0">
                <a:solidFill>
                  <a:srgbClr val="414042"/>
                </a:solidFill>
                <a:latin typeface="Century Gothic"/>
                <a:cs typeface="Century Gothic"/>
              </a:rPr>
              <a:t>и</a:t>
            </a:r>
            <a:r>
              <a:rPr lang="ru-RU" sz="1400" spc="60" dirty="0">
                <a:solidFill>
                  <a:srgbClr val="414042"/>
                </a:solidFill>
                <a:latin typeface="Century Gothic"/>
                <a:cs typeface="Century Gothic"/>
              </a:rPr>
              <a:t>-</a:t>
            </a:r>
            <a:r>
              <a:rPr lang="ru-RU" sz="1400" spc="53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lang="ru-RU" sz="1400" spc="-8" dirty="0">
                <a:solidFill>
                  <a:srgbClr val="414042"/>
                </a:solidFill>
                <a:latin typeface="Century Gothic"/>
                <a:cs typeface="Century Gothic"/>
              </a:rPr>
              <a:t>т</a:t>
            </a:r>
            <a:r>
              <a:rPr lang="ru-RU" sz="1400" spc="-15" dirty="0">
                <a:solidFill>
                  <a:srgbClr val="414042"/>
                </a:solidFill>
                <a:latin typeface="Century Gothic"/>
                <a:cs typeface="Century Gothic"/>
              </a:rPr>
              <a:t>е</a:t>
            </a:r>
            <a:r>
              <a:rPr lang="ru-RU" sz="1400" spc="8" dirty="0">
                <a:solidFill>
                  <a:srgbClr val="414042"/>
                </a:solidFill>
                <a:latin typeface="Century Gothic"/>
                <a:cs typeface="Century Gothic"/>
              </a:rPr>
              <a:t>льных</a:t>
            </a:r>
            <a:r>
              <a:rPr lang="ru-RU" sz="1400" spc="-56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lang="ru-RU" sz="1400" spc="-34" dirty="0">
                <a:solidFill>
                  <a:srgbClr val="414042"/>
                </a:solidFill>
                <a:latin typeface="Century Gothic"/>
                <a:cs typeface="Century Gothic"/>
              </a:rPr>
              <a:t>сет</a:t>
            </a:r>
            <a:r>
              <a:rPr lang="ru-RU" sz="1400" spc="-41" dirty="0">
                <a:solidFill>
                  <a:srgbClr val="414042"/>
                </a:solidFill>
                <a:latin typeface="Century Gothic"/>
                <a:cs typeface="Century Gothic"/>
              </a:rPr>
              <a:t>е</a:t>
            </a:r>
            <a:r>
              <a:rPr lang="ru-RU" sz="1400" spc="-11" dirty="0">
                <a:solidFill>
                  <a:srgbClr val="414042"/>
                </a:solidFill>
                <a:latin typeface="Century Gothic"/>
                <a:cs typeface="Century Gothic"/>
              </a:rPr>
              <a:t>й</a:t>
            </a:r>
            <a:r>
              <a:rPr lang="ru-RU" sz="1400" spc="-56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lang="ru-RU" sz="1400" spc="-11" dirty="0">
                <a:solidFill>
                  <a:srgbClr val="414042"/>
                </a:solidFill>
                <a:latin typeface="Century Gothic"/>
                <a:cs typeface="Century Gothic"/>
              </a:rPr>
              <a:t>и</a:t>
            </a:r>
            <a:r>
              <a:rPr lang="ru-RU" sz="1400" spc="-56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lang="ru-RU" sz="1400" dirty="0">
                <a:solidFill>
                  <a:srgbClr val="414042"/>
                </a:solidFill>
                <a:latin typeface="Century Gothic"/>
                <a:cs typeface="Century Gothic"/>
              </a:rPr>
              <a:t>от</a:t>
            </a:r>
            <a:r>
              <a:rPr lang="ru-RU" sz="1400" spc="-4" dirty="0">
                <a:solidFill>
                  <a:srgbClr val="414042"/>
                </a:solidFill>
                <a:latin typeface="Century Gothic"/>
                <a:cs typeface="Century Gothic"/>
              </a:rPr>
              <a:t>к</a:t>
            </a:r>
            <a:r>
              <a:rPr lang="ru-RU" sz="1400" spc="4" dirty="0">
                <a:solidFill>
                  <a:srgbClr val="414042"/>
                </a:solidFill>
                <a:latin typeface="Century Gothic"/>
                <a:cs typeface="Century Gothic"/>
              </a:rPr>
              <a:t>рыты</a:t>
            </a:r>
            <a:r>
              <a:rPr lang="ru-RU" sz="1400" spc="-4" dirty="0">
                <a:solidFill>
                  <a:srgbClr val="414042"/>
                </a:solidFill>
                <a:latin typeface="Century Gothic"/>
                <a:cs typeface="Century Gothic"/>
              </a:rPr>
              <a:t>х</a:t>
            </a:r>
            <a:r>
              <a:rPr lang="ru-RU" sz="1400" spc="-56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lang="ru-RU" sz="1400" spc="-34" dirty="0">
                <a:solidFill>
                  <a:srgbClr val="414042"/>
                </a:solidFill>
                <a:latin typeface="Century Gothic"/>
                <a:cs typeface="Century Gothic"/>
              </a:rPr>
              <a:t>сист</a:t>
            </a:r>
            <a:r>
              <a:rPr lang="ru-RU" sz="1400" spc="-41" dirty="0">
                <a:solidFill>
                  <a:srgbClr val="414042"/>
                </a:solidFill>
                <a:latin typeface="Century Gothic"/>
                <a:cs typeface="Century Gothic"/>
              </a:rPr>
              <a:t>е</a:t>
            </a:r>
            <a:r>
              <a:rPr lang="ru-RU" sz="1400" spc="-90" dirty="0">
                <a:solidFill>
                  <a:srgbClr val="414042"/>
                </a:solidFill>
                <a:latin typeface="Century Gothic"/>
                <a:cs typeface="Century Gothic"/>
              </a:rPr>
              <a:t>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pc="-26" dirty="0">
                <a:solidFill>
                  <a:srgbClr val="414042"/>
                </a:solidFill>
                <a:latin typeface="Century Gothic"/>
                <a:cs typeface="Century Gothic"/>
              </a:rPr>
              <a:t>web-</a:t>
            </a:r>
            <a:r>
              <a:rPr lang="ru-RU" sz="1400" spc="-26" dirty="0">
                <a:solidFill>
                  <a:srgbClr val="414042"/>
                </a:solidFill>
                <a:latin typeface="Century Gothic"/>
                <a:cs typeface="Century Gothic"/>
              </a:rPr>
              <a:t>проектирование</a:t>
            </a:r>
            <a:r>
              <a:rPr lang="ru-RU" sz="1400" spc="-56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lang="ru-RU" sz="1400" spc="-11" dirty="0">
                <a:solidFill>
                  <a:srgbClr val="414042"/>
                </a:solidFill>
                <a:latin typeface="Century Gothic"/>
                <a:cs typeface="Century Gothic"/>
              </a:rPr>
              <a:t>и</a:t>
            </a:r>
            <a:r>
              <a:rPr lang="ru-RU" sz="1400" spc="-56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lang="ru-RU" sz="1400" spc="-26" dirty="0">
                <a:solidFill>
                  <a:srgbClr val="414042"/>
                </a:solidFill>
                <a:latin typeface="Century Gothic"/>
                <a:cs typeface="Century Gothic"/>
              </a:rPr>
              <a:t>портал</a:t>
            </a:r>
            <a:r>
              <a:rPr lang="ru-RU" sz="1400" spc="8" dirty="0">
                <a:solidFill>
                  <a:srgbClr val="414042"/>
                </a:solidFill>
                <a:latin typeface="Century Gothic"/>
                <a:cs typeface="Century Gothic"/>
              </a:rPr>
              <a:t>ьн</a:t>
            </a:r>
            <a:r>
              <a:rPr lang="ru-RU" sz="1400" spc="-19" dirty="0">
                <a:solidFill>
                  <a:srgbClr val="414042"/>
                </a:solidFill>
                <a:latin typeface="Century Gothic"/>
                <a:cs typeface="Century Gothic"/>
              </a:rPr>
              <a:t>ые</a:t>
            </a:r>
            <a:r>
              <a:rPr lang="ru-RU" sz="1400" spc="-56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lang="ru-RU" sz="1400" spc="-34" dirty="0">
                <a:solidFill>
                  <a:srgbClr val="414042"/>
                </a:solidFill>
                <a:latin typeface="Century Gothic"/>
                <a:cs typeface="Century Gothic"/>
              </a:rPr>
              <a:t>решения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spc="-26" dirty="0">
                <a:solidFill>
                  <a:srgbClr val="414042"/>
                </a:solidFill>
                <a:latin typeface="Century Gothic"/>
                <a:cs typeface="Century Gothic"/>
              </a:rPr>
              <a:t>проектирование</a:t>
            </a:r>
            <a:r>
              <a:rPr lang="ru-RU" sz="1400" spc="-60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lang="ru-RU" sz="1400" spc="-49" dirty="0">
                <a:solidFill>
                  <a:srgbClr val="414042"/>
                </a:solidFill>
                <a:latin typeface="Century Gothic"/>
                <a:cs typeface="Century Gothic"/>
              </a:rPr>
              <a:t>дан</a:t>
            </a:r>
            <a:r>
              <a:rPr lang="ru-RU" sz="1400" spc="4" dirty="0">
                <a:solidFill>
                  <a:srgbClr val="414042"/>
                </a:solidFill>
                <a:latin typeface="Century Gothic"/>
                <a:cs typeface="Century Gothic"/>
              </a:rPr>
              <a:t>ных</a:t>
            </a:r>
            <a:r>
              <a:rPr lang="ru-RU" sz="1400" spc="-56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lang="ru-RU" sz="1400" spc="-11" dirty="0">
                <a:solidFill>
                  <a:srgbClr val="414042"/>
                </a:solidFill>
                <a:latin typeface="Century Gothic"/>
                <a:cs typeface="Century Gothic"/>
              </a:rPr>
              <a:t>и</a:t>
            </a:r>
            <a:r>
              <a:rPr lang="ru-RU" sz="1400" spc="-56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lang="ru-RU" sz="1400" spc="4" dirty="0">
                <a:solidFill>
                  <a:srgbClr val="414042"/>
                </a:solidFill>
                <a:latin typeface="Century Gothic"/>
                <a:cs typeface="Century Gothic"/>
              </a:rPr>
              <a:t>зн</a:t>
            </a:r>
            <a:r>
              <a:rPr lang="ru-RU" sz="1400" spc="-60" dirty="0">
                <a:solidFill>
                  <a:srgbClr val="414042"/>
                </a:solidFill>
                <a:latin typeface="Century Gothic"/>
                <a:cs typeface="Century Gothic"/>
              </a:rPr>
              <a:t>а</a:t>
            </a:r>
            <a:r>
              <a:rPr lang="ru-RU" sz="1400" spc="-56" dirty="0">
                <a:solidFill>
                  <a:srgbClr val="414042"/>
                </a:solidFill>
                <a:latin typeface="Century Gothic"/>
                <a:cs typeface="Century Gothic"/>
              </a:rPr>
              <a:t>н</a:t>
            </a:r>
            <a:r>
              <a:rPr lang="ru-RU" sz="1400" spc="-23" dirty="0">
                <a:solidFill>
                  <a:srgbClr val="414042"/>
                </a:solidFill>
                <a:latin typeface="Century Gothic"/>
                <a:cs typeface="Century Gothic"/>
              </a:rPr>
              <a:t>ий,</a:t>
            </a:r>
            <a:r>
              <a:rPr lang="ru-RU" sz="1400" spc="-56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lang="ru-RU" sz="1400" spc="-38" dirty="0">
                <a:solidFill>
                  <a:srgbClr val="414042"/>
                </a:solidFill>
                <a:latin typeface="Century Gothic"/>
                <a:cs typeface="Century Gothic"/>
              </a:rPr>
              <a:t>э</a:t>
            </a:r>
            <a:r>
              <a:rPr lang="ru-RU" sz="1400" spc="-45" dirty="0">
                <a:solidFill>
                  <a:srgbClr val="414042"/>
                </a:solidFill>
                <a:latin typeface="Century Gothic"/>
                <a:cs typeface="Century Gothic"/>
              </a:rPr>
              <a:t>к</a:t>
            </a:r>
            <a:r>
              <a:rPr lang="ru-RU" sz="1400" spc="-26" dirty="0">
                <a:solidFill>
                  <a:srgbClr val="414042"/>
                </a:solidFill>
                <a:latin typeface="Century Gothic"/>
                <a:cs typeface="Century Gothic"/>
              </a:rPr>
              <a:t>сперт</a:t>
            </a:r>
            <a:r>
              <a:rPr lang="ru-RU" sz="1400" spc="-30" dirty="0">
                <a:solidFill>
                  <a:srgbClr val="414042"/>
                </a:solidFill>
                <a:latin typeface="Century Gothic"/>
                <a:cs typeface="Century Gothic"/>
              </a:rPr>
              <a:t>н</a:t>
            </a:r>
            <a:r>
              <a:rPr lang="ru-RU" sz="1400" spc="-19" dirty="0">
                <a:solidFill>
                  <a:srgbClr val="414042"/>
                </a:solidFill>
                <a:latin typeface="Century Gothic"/>
                <a:cs typeface="Century Gothic"/>
              </a:rPr>
              <a:t>ые</a:t>
            </a:r>
            <a:r>
              <a:rPr lang="ru-RU" sz="1400" spc="-56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lang="ru-RU" sz="1400" spc="-34" dirty="0">
                <a:solidFill>
                  <a:srgbClr val="414042"/>
                </a:solidFill>
                <a:latin typeface="Century Gothic"/>
                <a:cs typeface="Century Gothic"/>
              </a:rPr>
              <a:t>сист</a:t>
            </a:r>
            <a:r>
              <a:rPr lang="ru-RU" sz="1400" spc="-41" dirty="0">
                <a:solidFill>
                  <a:srgbClr val="414042"/>
                </a:solidFill>
                <a:latin typeface="Century Gothic"/>
                <a:cs typeface="Century Gothic"/>
              </a:rPr>
              <a:t>е</a:t>
            </a:r>
            <a:r>
              <a:rPr lang="ru-RU" sz="1400" spc="-56" dirty="0">
                <a:solidFill>
                  <a:srgbClr val="414042"/>
                </a:solidFill>
                <a:latin typeface="Century Gothic"/>
                <a:cs typeface="Century Gothic"/>
              </a:rPr>
              <a:t>мы,</a:t>
            </a:r>
            <a:r>
              <a:rPr lang="ru-RU" sz="1400" spc="-26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lang="ru-RU" sz="1400" spc="-34" dirty="0">
                <a:solidFill>
                  <a:srgbClr val="414042"/>
                </a:solidFill>
                <a:latin typeface="Century Gothic"/>
                <a:cs typeface="Century Gothic"/>
              </a:rPr>
              <a:t>сист</a:t>
            </a:r>
            <a:r>
              <a:rPr lang="ru-RU" sz="1400" spc="-41" dirty="0">
                <a:solidFill>
                  <a:srgbClr val="414042"/>
                </a:solidFill>
                <a:latin typeface="Century Gothic"/>
                <a:cs typeface="Century Gothic"/>
              </a:rPr>
              <a:t>е</a:t>
            </a:r>
            <a:r>
              <a:rPr lang="ru-RU" sz="1400" spc="-56" dirty="0">
                <a:solidFill>
                  <a:srgbClr val="414042"/>
                </a:solidFill>
                <a:latin typeface="Century Gothic"/>
                <a:cs typeface="Century Gothic"/>
              </a:rPr>
              <a:t>мы </a:t>
            </a:r>
            <a:r>
              <a:rPr lang="ru-RU" sz="1400" spc="-19" dirty="0">
                <a:solidFill>
                  <a:srgbClr val="414042"/>
                </a:solidFill>
                <a:latin typeface="Century Gothic"/>
                <a:cs typeface="Century Gothic"/>
              </a:rPr>
              <a:t>синт</a:t>
            </a:r>
            <a:r>
              <a:rPr lang="ru-RU" sz="1400" spc="-26" dirty="0">
                <a:solidFill>
                  <a:srgbClr val="414042"/>
                </a:solidFill>
                <a:latin typeface="Century Gothic"/>
                <a:cs typeface="Century Gothic"/>
              </a:rPr>
              <a:t>е</a:t>
            </a:r>
            <a:r>
              <a:rPr lang="ru-RU" sz="1400" spc="-49" dirty="0">
                <a:solidFill>
                  <a:srgbClr val="414042"/>
                </a:solidFill>
                <a:latin typeface="Century Gothic"/>
                <a:cs typeface="Century Gothic"/>
              </a:rPr>
              <a:t>за</a:t>
            </a:r>
            <a:r>
              <a:rPr lang="ru-RU" sz="1400" spc="-56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lang="ru-RU" sz="1400" spc="-11" dirty="0">
                <a:solidFill>
                  <a:srgbClr val="414042"/>
                </a:solidFill>
                <a:latin typeface="Century Gothic"/>
                <a:cs typeface="Century Gothic"/>
              </a:rPr>
              <a:t>и</a:t>
            </a:r>
            <a:r>
              <a:rPr lang="ru-RU" sz="1400" spc="-56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lang="ru-RU" sz="1400" spc="-45" dirty="0">
                <a:solidFill>
                  <a:srgbClr val="414042"/>
                </a:solidFill>
                <a:latin typeface="Century Gothic"/>
                <a:cs typeface="Century Gothic"/>
              </a:rPr>
              <a:t>анализа</a:t>
            </a:r>
            <a:r>
              <a:rPr lang="ru-RU" sz="1400" spc="-56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lang="ru-RU" sz="1400" spc="-11" dirty="0">
                <a:solidFill>
                  <a:srgbClr val="414042"/>
                </a:solidFill>
                <a:latin typeface="Century Gothic"/>
                <a:cs typeface="Century Gothic"/>
              </a:rPr>
              <a:t>проект</a:t>
            </a:r>
            <a:r>
              <a:rPr lang="ru-RU" sz="1400" spc="-19" dirty="0">
                <a:solidFill>
                  <a:srgbClr val="414042"/>
                </a:solidFill>
                <a:latin typeface="Century Gothic"/>
                <a:cs typeface="Century Gothic"/>
              </a:rPr>
              <a:t>н</a:t>
            </a:r>
            <a:r>
              <a:rPr lang="ru-RU" sz="1400" spc="4" dirty="0">
                <a:solidFill>
                  <a:srgbClr val="414042"/>
                </a:solidFill>
                <a:latin typeface="Century Gothic"/>
                <a:cs typeface="Century Gothic"/>
              </a:rPr>
              <a:t>ых</a:t>
            </a:r>
            <a:r>
              <a:rPr lang="ru-RU" sz="1400" spc="-56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lang="ru-RU" sz="1400" spc="-41" dirty="0">
                <a:solidFill>
                  <a:srgbClr val="414042"/>
                </a:solidFill>
                <a:latin typeface="Century Gothic"/>
                <a:cs typeface="Century Gothic"/>
              </a:rPr>
              <a:t>решений,</a:t>
            </a:r>
            <a:r>
              <a:rPr lang="ru-RU" sz="1400" spc="-56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lang="ru-RU" sz="1400" spc="-34" dirty="0">
                <a:solidFill>
                  <a:srgbClr val="414042"/>
                </a:solidFill>
                <a:latin typeface="Century Gothic"/>
                <a:cs typeface="Century Gothic"/>
              </a:rPr>
              <a:t>сист</a:t>
            </a:r>
            <a:r>
              <a:rPr lang="ru-RU" sz="1400" spc="-41" dirty="0">
                <a:solidFill>
                  <a:srgbClr val="414042"/>
                </a:solidFill>
                <a:latin typeface="Century Gothic"/>
                <a:cs typeface="Century Gothic"/>
              </a:rPr>
              <a:t>е</a:t>
            </a:r>
            <a:r>
              <a:rPr lang="ru-RU" sz="1400" spc="-56" dirty="0">
                <a:solidFill>
                  <a:srgbClr val="414042"/>
                </a:solidFill>
                <a:latin typeface="Century Gothic"/>
                <a:cs typeface="Century Gothic"/>
              </a:rPr>
              <a:t>мы</a:t>
            </a:r>
            <a:r>
              <a:rPr lang="ru-RU" sz="1400" spc="-23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lang="ru-RU" sz="1400" spc="-75" dirty="0">
                <a:solidFill>
                  <a:srgbClr val="414042"/>
                </a:solidFill>
                <a:latin typeface="Century Gothic"/>
                <a:cs typeface="Century Gothic"/>
              </a:rPr>
              <a:t>с</a:t>
            </a:r>
            <a:r>
              <a:rPr lang="ru-RU" sz="1400" spc="-56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lang="ru-RU" sz="1400" spc="-34" dirty="0">
                <a:solidFill>
                  <a:srgbClr val="414042"/>
                </a:solidFill>
                <a:latin typeface="Century Gothic"/>
                <a:cs typeface="Century Gothic"/>
              </a:rPr>
              <a:t>эл</a:t>
            </a:r>
            <a:r>
              <a:rPr lang="ru-RU" sz="1400" spc="-56" dirty="0">
                <a:solidFill>
                  <a:srgbClr val="414042"/>
                </a:solidFill>
                <a:latin typeface="Century Gothic"/>
                <a:cs typeface="Century Gothic"/>
              </a:rPr>
              <a:t>ементами </a:t>
            </a:r>
            <a:r>
              <a:rPr lang="ru-RU" sz="1400" spc="-34" dirty="0">
                <a:solidFill>
                  <a:srgbClr val="414042"/>
                </a:solidFill>
                <a:latin typeface="Century Gothic"/>
                <a:cs typeface="Century Gothic"/>
              </a:rPr>
              <a:t>иску</a:t>
            </a:r>
            <a:r>
              <a:rPr lang="ru-RU" sz="1400" spc="-53" dirty="0">
                <a:solidFill>
                  <a:srgbClr val="414042"/>
                </a:solidFill>
                <a:latin typeface="Century Gothic"/>
                <a:cs typeface="Century Gothic"/>
              </a:rPr>
              <a:t>с</a:t>
            </a:r>
            <a:r>
              <a:rPr lang="ru-RU" sz="1400" dirty="0">
                <a:solidFill>
                  <a:srgbClr val="414042"/>
                </a:solidFill>
                <a:latin typeface="Century Gothic"/>
                <a:cs typeface="Century Gothic"/>
              </a:rPr>
              <a:t>ст</a:t>
            </a:r>
            <a:r>
              <a:rPr lang="ru-RU" sz="1400" spc="-4" dirty="0">
                <a:solidFill>
                  <a:srgbClr val="414042"/>
                </a:solidFill>
                <a:latin typeface="Century Gothic"/>
                <a:cs typeface="Century Gothic"/>
              </a:rPr>
              <a:t>в</a:t>
            </a:r>
            <a:r>
              <a:rPr lang="ru-RU" sz="1400" spc="-23" dirty="0">
                <a:solidFill>
                  <a:srgbClr val="414042"/>
                </a:solidFill>
                <a:latin typeface="Century Gothic"/>
                <a:cs typeface="Century Gothic"/>
              </a:rPr>
              <a:t>ен</a:t>
            </a:r>
            <a:r>
              <a:rPr lang="ru-RU" sz="1400" spc="-26" dirty="0">
                <a:solidFill>
                  <a:srgbClr val="414042"/>
                </a:solidFill>
                <a:latin typeface="Century Gothic"/>
                <a:cs typeface="Century Gothic"/>
              </a:rPr>
              <a:t>н</a:t>
            </a:r>
            <a:r>
              <a:rPr lang="ru-RU" sz="1400" spc="-11" dirty="0">
                <a:solidFill>
                  <a:srgbClr val="414042"/>
                </a:solidFill>
                <a:latin typeface="Century Gothic"/>
                <a:cs typeface="Century Gothic"/>
              </a:rPr>
              <a:t>ого</a:t>
            </a:r>
            <a:r>
              <a:rPr lang="ru-RU" sz="1400" spc="-56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lang="ru-RU" sz="1400" spc="-4" dirty="0">
                <a:solidFill>
                  <a:srgbClr val="414042"/>
                </a:solidFill>
                <a:latin typeface="Century Gothic"/>
                <a:cs typeface="Century Gothic"/>
              </a:rPr>
              <a:t>инте</a:t>
            </a:r>
            <a:r>
              <a:rPr lang="ru-RU" sz="1400" spc="11" dirty="0">
                <a:solidFill>
                  <a:srgbClr val="414042"/>
                </a:solidFill>
                <a:latin typeface="Century Gothic"/>
                <a:cs typeface="Century Gothic"/>
              </a:rPr>
              <a:t>л</a:t>
            </a:r>
            <a:r>
              <a:rPr lang="ru-RU" sz="1400" spc="8" dirty="0">
                <a:solidFill>
                  <a:srgbClr val="414042"/>
                </a:solidFill>
                <a:latin typeface="Century Gothic"/>
                <a:cs typeface="Century Gothic"/>
              </a:rPr>
              <a:t>л</a:t>
            </a:r>
            <a:r>
              <a:rPr lang="ru-RU" sz="1400" spc="-34" dirty="0">
                <a:solidFill>
                  <a:srgbClr val="414042"/>
                </a:solidFill>
                <a:latin typeface="Century Gothic"/>
                <a:cs typeface="Century Gothic"/>
              </a:rPr>
              <a:t>екта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pic>
        <p:nvPicPr>
          <p:cNvPr id="7" name="Picture 18" descr="https://codesless.com/products/joomla/grassy-new/images/portfolio/8.jpg">
            <a:extLst>
              <a:ext uri="{FF2B5EF4-FFF2-40B4-BE49-F238E27FC236}">
                <a16:creationId xmlns="" xmlns:a16="http://schemas.microsoft.com/office/drawing/2014/main" id="{4DE79B46-80DE-40AD-83E7-1F080375E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68" y="479359"/>
            <a:ext cx="1836851" cy="122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reader.ua/images/microsoft/HoloLens/HoloLens-v-13.jpg">
            <a:extLst>
              <a:ext uri="{FF2B5EF4-FFF2-40B4-BE49-F238E27FC236}">
                <a16:creationId xmlns="" xmlns:a16="http://schemas.microsoft.com/office/drawing/2014/main" id="{84209909-BF1B-4630-A4E0-B3479A0F0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67" y="1694708"/>
            <a:ext cx="1836851" cy="100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s://st2.depositphotos.com/1075946/9910/i/950/depositphotos_99104896-stock-photo-engineer-working-in-design-office.jpg">
            <a:extLst>
              <a:ext uri="{FF2B5EF4-FFF2-40B4-BE49-F238E27FC236}">
                <a16:creationId xmlns="" xmlns:a16="http://schemas.microsoft.com/office/drawing/2014/main" id="{A297CBD7-2FD3-4454-93E7-3EBC1C76C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68" y="2693845"/>
            <a:ext cx="1836851" cy="122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742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>
            <a:extLst>
              <a:ext uri="{FF2B5EF4-FFF2-40B4-BE49-F238E27FC236}">
                <a16:creationId xmlns="" xmlns:a16="http://schemas.microsoft.com/office/drawing/2014/main" id="{B78E96AD-2B86-4B14-9E99-BF9CE82942AB}"/>
              </a:ext>
            </a:extLst>
          </p:cNvPr>
          <p:cNvSpPr txBox="1">
            <a:spLocks/>
          </p:cNvSpPr>
          <p:nvPr/>
        </p:nvSpPr>
        <p:spPr>
          <a:xfrm>
            <a:off x="395535" y="915566"/>
            <a:ext cx="3872499" cy="304063"/>
          </a:xfrm>
          <a:prstGeom prst="rect">
            <a:avLst/>
          </a:prstGeom>
        </p:spPr>
        <p:txBody>
          <a:bodyPr/>
          <a:lstStyle>
            <a:lvl1pPr algn="ctr" defTabSz="91422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720"/>
              </a:spcBef>
            </a:pPr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ИЗУЧАЕМЫЕ ДИСЦИПЛИНЫ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25304526-F128-4A25-9934-C09C581D9EA0}"/>
              </a:ext>
            </a:extLst>
          </p:cNvPr>
          <p:cNvSpPr/>
          <p:nvPr/>
        </p:nvSpPr>
        <p:spPr>
          <a:xfrm>
            <a:off x="251519" y="895786"/>
            <a:ext cx="155353" cy="3600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D6BA5289-BF9E-4FD1-8182-3671FC93D972}"/>
              </a:ext>
            </a:extLst>
          </p:cNvPr>
          <p:cNvCxnSpPr>
            <a:cxnSpLocks/>
          </p:cNvCxnSpPr>
          <p:nvPr/>
        </p:nvCxnSpPr>
        <p:spPr>
          <a:xfrm>
            <a:off x="539552" y="1255826"/>
            <a:ext cx="372848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0DB00F56-CEE1-4761-839D-E7237A3C5494}"/>
              </a:ext>
            </a:extLst>
          </p:cNvPr>
          <p:cNvSpPr txBox="1">
            <a:spLocks/>
          </p:cNvSpPr>
          <p:nvPr/>
        </p:nvSpPr>
        <p:spPr>
          <a:xfrm>
            <a:off x="35496" y="51470"/>
            <a:ext cx="6120680" cy="50405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22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БАКАЛАВРИАТ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09.03.01 Информатика и вычислительная техника</a:t>
            </a:r>
            <a:endParaRPr lang="ru-RU" sz="17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E9BB77A5-0976-47E1-9124-39C7B163E2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694517"/>
              </p:ext>
            </p:extLst>
          </p:nvPr>
        </p:nvGraphicFramePr>
        <p:xfrm>
          <a:off x="179512" y="1370013"/>
          <a:ext cx="8784976" cy="3587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28492">
                  <a:extLst>
                    <a:ext uri="{9D8B030D-6E8A-4147-A177-3AD203B41FA5}">
                      <a16:colId xmlns="" xmlns:a16="http://schemas.microsoft.com/office/drawing/2014/main" val="1919331004"/>
                    </a:ext>
                  </a:extLst>
                </a:gridCol>
                <a:gridCol w="4356484">
                  <a:extLst>
                    <a:ext uri="{9D8B030D-6E8A-4147-A177-3AD203B41FA5}">
                      <a16:colId xmlns="" xmlns:a16="http://schemas.microsoft.com/office/drawing/2014/main" val="4238424026"/>
                    </a:ext>
                  </a:extLst>
                </a:gridCol>
              </a:tblGrid>
              <a:tr h="3262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Автоматизация организации и планирования строительного производства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Информатика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Дискретный анализ информационных систем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Вычислительные методы информационных систем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Оптимизация процессов и принятие решений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Моделирование систем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Автоматизация расчета строительных конструкций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Основы теории управления и логистики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Модели расчета строительных конструкций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Операционные системы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Электронные вычислительные машины и периферийные устройства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Программирование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Сети и телекоммуникации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Защита информации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Базы данных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Инженерная и компьютерная графика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Метрология, стандартизация и сертификация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Информационные системы, технологии и автоматизация в строительстве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Геометрическое компьютерное моделирование</a:t>
                      </a: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Системотехника строительства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Системы искусственного интеллекта 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Геоинформационные системы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Системное администрирование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Автоматизированные технологии управления проектами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Кроссплатформенные системы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Технологии проектирования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Управление и автоматизированные системы управления строительством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Автоматизация проектирования строительных конструкций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Корпоративные информационные системы и технологии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Автоматизация проектирования инженерных систем и сетей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Технологии программирования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Автоматизация архитектурного проектирования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Информационное обеспечение автоматизированных систем обработки информации и управления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Информационное обеспечение систем автоматизации проектирования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Проектирование автоматизированных систем обработки информации и управления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Разработка систем автоматизации проектирования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 и др.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62" marR="52062" marT="0" marB="0"/>
                </a:tc>
                <a:extLst>
                  <a:ext uri="{0D108BD9-81ED-4DB2-BD59-A6C34878D82A}">
                    <a16:rowId xmlns="" xmlns:a16="http://schemas.microsoft.com/office/drawing/2014/main" val="1530947384"/>
                  </a:ext>
                </a:extLst>
              </a:tr>
            </a:tbl>
          </a:graphicData>
        </a:graphic>
      </p:graphicFrame>
      <p:pic>
        <p:nvPicPr>
          <p:cNvPr id="7" name="Picture 2" descr="https://4teller.com/sites/default/files/20160424_gaf_u40_967.jpeg.jpg">
            <a:extLst>
              <a:ext uri="{FF2B5EF4-FFF2-40B4-BE49-F238E27FC236}">
                <a16:creationId xmlns="" xmlns:a16="http://schemas.microsoft.com/office/drawing/2014/main" id="{F5C6D0BC-0819-4ACD-8C4D-3514265EE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76" y="561975"/>
            <a:ext cx="1372899" cy="77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" descr="https://avatars.mds.yandex.net/get-zen_doc/119173/pub_5df63ef7ddfef600b0013445_5df72e4578125e00ae85cdfd/scale_1200">
            <a:extLst>
              <a:ext uri="{FF2B5EF4-FFF2-40B4-BE49-F238E27FC236}">
                <a16:creationId xmlns="" xmlns:a16="http://schemas.microsoft.com/office/drawing/2014/main" id="{DF707A1B-B6B4-4E59-8501-3732F0B17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879" y="561975"/>
            <a:ext cx="1158908" cy="77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avatars.mds.yandex.net/get-zen_doc/34175/pub_5d01cfc0254b9f00af8aa864_5d01cfc8d0c8c500ac6a3571/scale_1200">
            <a:extLst>
              <a:ext uri="{FF2B5EF4-FFF2-40B4-BE49-F238E27FC236}">
                <a16:creationId xmlns="" xmlns:a16="http://schemas.microsoft.com/office/drawing/2014/main" id="{2AF3D036-D3CA-4845-AB3F-C5B3CCC09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573" y="561975"/>
            <a:ext cx="1310207" cy="76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103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EB77889-6B97-4FD2-A60A-806B52D322B1}"/>
              </a:ext>
            </a:extLst>
          </p:cNvPr>
          <p:cNvSpPr/>
          <p:nvPr/>
        </p:nvSpPr>
        <p:spPr>
          <a:xfrm>
            <a:off x="329194" y="1336576"/>
            <a:ext cx="597099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  <a:sym typeface="Helvetica Light"/>
              </a:rPr>
              <a:t>Руководитель проектов в области информационных технологий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534160" algn="l"/>
                <a:tab pos="2560955" algn="l"/>
                <a:tab pos="3766820" algn="l"/>
              </a:tabLst>
            </a:pPr>
            <a:r>
              <a:rPr lang="ru-RU" sz="1400" dirty="0">
                <a:latin typeface="Century Gothic" panose="020B0502020202020204" pitchFamily="34" charset="0"/>
                <a:sym typeface="Helvetica Light"/>
              </a:rPr>
              <a:t>Системный администратор информационно-коммуникационных систем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  <a:sym typeface="Helvetica Light"/>
              </a:rPr>
              <a:t>Системный аналитик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666875" algn="l"/>
                <a:tab pos="2096770" algn="l"/>
                <a:tab pos="2458720" algn="l"/>
                <a:tab pos="3083560" algn="l"/>
                <a:tab pos="3381375" algn="l"/>
                <a:tab pos="4330700" algn="l"/>
              </a:tabLst>
            </a:pPr>
            <a:r>
              <a:rPr lang="ru-RU" sz="1400" dirty="0">
                <a:latin typeface="Century Gothic" panose="020B0502020202020204" pitchFamily="34" charset="0"/>
                <a:sym typeface="Helvetica Light"/>
              </a:rPr>
              <a:t>Специалист по администрированию сетевых устройств информационно-коммуникационных систем»,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534160" algn="l"/>
                <a:tab pos="2564130" algn="l"/>
                <a:tab pos="3769995" algn="l"/>
              </a:tabLst>
            </a:pPr>
            <a:r>
              <a:rPr lang="ru-RU" sz="1400" dirty="0">
                <a:latin typeface="Century Gothic" panose="020B0502020202020204" pitchFamily="34" charset="0"/>
                <a:sym typeface="Helvetica Light"/>
              </a:rPr>
              <a:t>Специалист по дизайну графических и пользовательских интерфейсов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096135" algn="l"/>
                <a:tab pos="3082925" algn="l"/>
                <a:tab pos="4326890" algn="l"/>
              </a:tabLst>
            </a:pPr>
            <a:r>
              <a:rPr lang="ru-RU" sz="1400" dirty="0">
                <a:latin typeface="Century Gothic" panose="020B0502020202020204" pitchFamily="34" charset="0"/>
                <a:sym typeface="Helvetica Light"/>
              </a:rPr>
              <a:t>Специалист по информационным системам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  <a:sym typeface="Helvetica Light"/>
              </a:rPr>
              <a:t>Специалист по тестированию в области информационных технологий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  <a:sym typeface="Helvetica Light"/>
              </a:rPr>
              <a:t>Системный программист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  <a:sym typeface="Helvetica Light"/>
              </a:rPr>
              <a:t>Администратор баз данных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  <a:sym typeface="Helvetica Light"/>
              </a:rPr>
              <a:t>Программист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  <a:sym typeface="Helvetica Light"/>
              </a:rPr>
              <a:t>Технический писатель (специалист по технической документации в области информационных технологий)</a:t>
            </a:r>
          </a:p>
        </p:txBody>
      </p:sp>
      <p:pic>
        <p:nvPicPr>
          <p:cNvPr id="6" name="Picture 12" descr="https://images.idgesg.net/images/article/2017/10/istock-653836738-100737532-large.jpg">
            <a:extLst>
              <a:ext uri="{FF2B5EF4-FFF2-40B4-BE49-F238E27FC236}">
                <a16:creationId xmlns="" xmlns:a16="http://schemas.microsoft.com/office/drawing/2014/main" id="{233834E5-8618-41A8-98F3-CC51C3BD13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7"/>
          <a:stretch/>
        </p:blipFill>
        <p:spPr bwMode="auto">
          <a:xfrm>
            <a:off x="6851854" y="494512"/>
            <a:ext cx="2250350" cy="150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https://storage.ufamama.ru/files/BlogPosts/5901/a2f0454c-dac0-47d4-90d8-5529b22fd042.jpg">
            <a:extLst>
              <a:ext uri="{FF2B5EF4-FFF2-40B4-BE49-F238E27FC236}">
                <a16:creationId xmlns="" xmlns:a16="http://schemas.microsoft.com/office/drawing/2014/main" id="{999EB5B7-28AE-4637-B78F-48BA40F6F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4182" y="2021648"/>
            <a:ext cx="225011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4">
            <a:extLst>
              <a:ext uri="{FF2B5EF4-FFF2-40B4-BE49-F238E27FC236}">
                <a16:creationId xmlns="" xmlns:a16="http://schemas.microsoft.com/office/drawing/2014/main" id="{B78E96AD-2B86-4B14-9E99-BF9CE82942AB}"/>
              </a:ext>
            </a:extLst>
          </p:cNvPr>
          <p:cNvSpPr txBox="1">
            <a:spLocks/>
          </p:cNvSpPr>
          <p:nvPr/>
        </p:nvSpPr>
        <p:spPr>
          <a:xfrm>
            <a:off x="395535" y="915566"/>
            <a:ext cx="6480721" cy="304063"/>
          </a:xfrm>
          <a:prstGeom prst="rect">
            <a:avLst/>
          </a:prstGeom>
        </p:spPr>
        <p:txBody>
          <a:bodyPr/>
          <a:lstStyle>
            <a:lvl1pPr algn="ctr" defTabSz="91422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Кем работают выпускники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25304526-F128-4A25-9934-C09C581D9EA0}"/>
              </a:ext>
            </a:extLst>
          </p:cNvPr>
          <p:cNvSpPr/>
          <p:nvPr/>
        </p:nvSpPr>
        <p:spPr>
          <a:xfrm>
            <a:off x="251519" y="895786"/>
            <a:ext cx="155353" cy="3600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D6BA5289-BF9E-4FD1-8182-3671FC93D972}"/>
              </a:ext>
            </a:extLst>
          </p:cNvPr>
          <p:cNvCxnSpPr>
            <a:cxnSpLocks/>
          </p:cNvCxnSpPr>
          <p:nvPr/>
        </p:nvCxnSpPr>
        <p:spPr>
          <a:xfrm>
            <a:off x="539552" y="1255826"/>
            <a:ext cx="372848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0DB00F56-CEE1-4761-839D-E7237A3C5494}"/>
              </a:ext>
            </a:extLst>
          </p:cNvPr>
          <p:cNvSpPr txBox="1">
            <a:spLocks/>
          </p:cNvSpPr>
          <p:nvPr/>
        </p:nvSpPr>
        <p:spPr>
          <a:xfrm>
            <a:off x="35496" y="51470"/>
            <a:ext cx="6120680" cy="50405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22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БАКАЛАВРИАТ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09.03.01 Информатика и вычислительная техника</a:t>
            </a:r>
            <a:endParaRPr lang="ru-RU" sz="17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519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8929" y="1255068"/>
            <a:ext cx="6205071" cy="3888432"/>
          </a:xfrm>
        </p:spPr>
        <p:txBody>
          <a:bodyPr>
            <a:noAutofit/>
          </a:bodyPr>
          <a:lstStyle/>
          <a:p>
            <a:pPr marL="0" indent="457200">
              <a:lnSpc>
                <a:spcPts val="1600"/>
              </a:lnSpc>
              <a:spcBef>
                <a:spcPts val="0"/>
              </a:spcBef>
              <a:buNone/>
            </a:pPr>
            <a:r>
              <a:rPr lang="ru-RU" sz="1600" dirty="0"/>
              <a:t>Кафедра «Информационных систем, технологий и автоматизации в строительстве» (</a:t>
            </a:r>
            <a:r>
              <a:rPr lang="ru-RU" sz="1600" b="1" dirty="0"/>
              <a:t>«ИСТАС»</a:t>
            </a:r>
            <a:r>
              <a:rPr lang="ru-RU" sz="1600" dirty="0"/>
              <a:t>) создана в 1971 году и имеет </a:t>
            </a:r>
            <a:r>
              <a:rPr lang="ru-RU" sz="1600" dirty="0" smtClean="0"/>
              <a:t>почти</a:t>
            </a:r>
          </a:p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ru-RU" sz="1600" dirty="0" smtClean="0"/>
              <a:t>50-летнюю </a:t>
            </a:r>
            <a:r>
              <a:rPr lang="ru-RU" sz="1600" dirty="0"/>
              <a:t>историю подготовки высококвалифицированных специалистов в области автоматизации и информатизации строительства.</a:t>
            </a:r>
          </a:p>
          <a:p>
            <a:pPr marL="0" indent="457200">
              <a:lnSpc>
                <a:spcPts val="1600"/>
              </a:lnSpc>
              <a:spcBef>
                <a:spcPts val="300"/>
              </a:spcBef>
              <a:buNone/>
            </a:pPr>
            <a:r>
              <a:rPr lang="ru-RU" sz="1600" dirty="0"/>
              <a:t>Сегодня кафедра объединяет более 40 высококвалифицированных ученых и экспертов, имеющих большой практический опыт работы в области создания и использования информационных и интеллектуальных технологий для организации, управления в строительстве и архитектурно-строительном проектировании. Преподаватели кафедры совместно с учащимися ведут научные исследования по наиболее актуальным вопросам информатизации в строительстве.</a:t>
            </a:r>
          </a:p>
        </p:txBody>
      </p:sp>
      <p:pic>
        <p:nvPicPr>
          <p:cNvPr id="5" name="Picture 14" descr="https://career.walter-group.com/-/m/relaunch/wgc-rendering/berufsbilder/te/_my14916.ashx?la=ru&amp;rev=-693977814&amp;w=1540&amp;q=40&amp;c=False">
            <a:extLst>
              <a:ext uri="{FF2B5EF4-FFF2-40B4-BE49-F238E27FC236}">
                <a16:creationId xmlns="" xmlns:a16="http://schemas.microsoft.com/office/drawing/2014/main" id="{A13C82EC-AB61-45E9-B97A-8418BD24C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7" y="1167593"/>
            <a:ext cx="2873542" cy="161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4">
            <a:extLst>
              <a:ext uri="{FF2B5EF4-FFF2-40B4-BE49-F238E27FC236}">
                <a16:creationId xmlns="" xmlns:a16="http://schemas.microsoft.com/office/drawing/2014/main" id="{F233E778-E581-47EB-8A9D-11CD6715D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992" y="807554"/>
            <a:ext cx="4567516" cy="360040"/>
          </a:xfrm>
        </p:spPr>
        <p:txBody>
          <a:bodyPr/>
          <a:lstStyle/>
          <a:p>
            <a:pPr algn="l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ВЫПУСКАЮЩАЯ КАФЕДРА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29B34C54-55D6-4125-B0D8-0687C0443E9D}"/>
              </a:ext>
            </a:extLst>
          </p:cNvPr>
          <p:cNvSpPr/>
          <p:nvPr/>
        </p:nvSpPr>
        <p:spPr>
          <a:xfrm>
            <a:off x="4283968" y="807553"/>
            <a:ext cx="144016" cy="3600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5C8C082E-6B7B-4790-9F80-D564F1422B83}"/>
              </a:ext>
            </a:extLst>
          </p:cNvPr>
          <p:cNvCxnSpPr>
            <a:cxnSpLocks/>
          </p:cNvCxnSpPr>
          <p:nvPr/>
        </p:nvCxnSpPr>
        <p:spPr>
          <a:xfrm>
            <a:off x="4572000" y="1167593"/>
            <a:ext cx="439248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://mgsu.ru/universityabout/Struktura/Kafedri/ISTAS/istac_logo.jpg">
            <a:extLst>
              <a:ext uri="{FF2B5EF4-FFF2-40B4-BE49-F238E27FC236}">
                <a16:creationId xmlns="" xmlns:a16="http://schemas.microsoft.com/office/drawing/2014/main" id="{228CA504-0FFC-481A-A33A-969EC9B9B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09" y="411510"/>
            <a:ext cx="994287" cy="43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0DB00F56-CEE1-4761-839D-E7237A3C5494}"/>
              </a:ext>
            </a:extLst>
          </p:cNvPr>
          <p:cNvSpPr txBox="1">
            <a:spLocks/>
          </p:cNvSpPr>
          <p:nvPr/>
        </p:nvSpPr>
        <p:spPr>
          <a:xfrm>
            <a:off x="35496" y="51470"/>
            <a:ext cx="6120680" cy="50405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22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БАКАЛАВРИАТ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09.03.01 Информатика и вычислительная техника</a:t>
            </a:r>
            <a:endParaRPr lang="ru-RU" sz="17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915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386973" y="3015012"/>
            <a:ext cx="514350" cy="504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1376" y="3505078"/>
            <a:ext cx="3062187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0" spc="-5" dirty="0" smtClean="0">
                <a:solidFill>
                  <a:srgbClr val="003B5F"/>
                </a:solidFill>
                <a:latin typeface="Calibri Light"/>
                <a:cs typeface="Calibri Light"/>
              </a:rPr>
              <a:t>P</a:t>
            </a:r>
            <a:r>
              <a:rPr lang="en-US" sz="2400" spc="-5" dirty="0" smtClean="0">
                <a:solidFill>
                  <a:srgbClr val="003B5F"/>
                </a:solidFill>
                <a:latin typeface="Calibri Light"/>
                <a:cs typeface="Calibri Light"/>
              </a:rPr>
              <a:t>riemkom@mgsu.ru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4013" y="3028386"/>
            <a:ext cx="3355848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0" spc="-5" dirty="0" smtClean="0">
                <a:solidFill>
                  <a:srgbClr val="003B5F"/>
                </a:solidFill>
                <a:latin typeface="Calibri Light"/>
                <a:cs typeface="Calibri Light"/>
              </a:rPr>
              <a:t>+7-495-781-99-88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937170" y="3069978"/>
            <a:ext cx="2438400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0" dirty="0">
                <a:solidFill>
                  <a:srgbClr val="003B5F"/>
                </a:solidFill>
                <a:latin typeface="Calibri Light"/>
                <a:cs typeface="Calibri Light"/>
              </a:rPr>
              <a:t>t.me/pk_mgsu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576" y="51752"/>
            <a:ext cx="237744" cy="319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89889" y="194830"/>
            <a:ext cx="338327" cy="462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55575" y="813414"/>
            <a:ext cx="1419225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dirty="0">
                <a:solidFill>
                  <a:srgbClr val="0064AA"/>
                </a:solidFill>
                <a:latin typeface="Arial"/>
                <a:cs typeface="Arial"/>
              </a:rPr>
              <a:t>Задай</a:t>
            </a:r>
            <a:r>
              <a:rPr sz="1600" b="1" spc="-75" dirty="0">
                <a:solidFill>
                  <a:srgbClr val="0064AA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4AA"/>
                </a:solidFill>
                <a:latin typeface="Arial"/>
                <a:cs typeface="Arial"/>
              </a:rPr>
              <a:t>вопрос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71801" y="797342"/>
            <a:ext cx="3280065" cy="522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ru-RU" sz="2800" b="1" dirty="0" smtClean="0">
                <a:solidFill>
                  <a:srgbClr val="0064AA"/>
                </a:solidFill>
                <a:latin typeface="Arial"/>
                <a:cs typeface="Arial"/>
              </a:rPr>
              <a:t>Дирекция ИЭУИС</a:t>
            </a:r>
            <a:endParaRPr lang="ru-RU" sz="2800" dirty="0">
              <a:latin typeface="Arial"/>
              <a:cs typeface="Arial"/>
            </a:endParaRPr>
          </a:p>
        </p:txBody>
      </p:sp>
      <p:sp>
        <p:nvSpPr>
          <p:cNvPr id="22" name="AutoShape 2" descr="https://mgsu.ru/postupayushchim/Kontakty/Trubka.png"/>
          <p:cNvSpPr>
            <a:spLocks noChangeAspect="1" noChangeArrowheads="1"/>
          </p:cNvSpPr>
          <p:nvPr/>
        </p:nvSpPr>
        <p:spPr bwMode="auto">
          <a:xfrm>
            <a:off x="155575" y="-144284"/>
            <a:ext cx="304800" cy="30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mgsu.ru/postupayushchim/Kontakty/Trub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028386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gsu.ru/postupayushchim/Kontakty/El_pocht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" y="3489993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gsu.ru/postupayushchim/Kontakty/Vkontakt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" y="3956144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842773" y="3956144"/>
            <a:ext cx="3082895" cy="6583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dirty="0">
                <a:latin typeface="Calibri Light"/>
              </a:rPr>
              <a:t>Официальная группа ВК </a:t>
            </a:r>
            <a:endParaRPr lang="en-US" dirty="0" smtClean="0">
              <a:latin typeface="Calibri Light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dirty="0" smtClean="0">
                <a:solidFill>
                  <a:schemeClr val="bg2"/>
                </a:solidFill>
                <a:latin typeface="Calibri Light"/>
                <a:hlinkClick r:id="rId8"/>
              </a:rPr>
              <a:t>http</a:t>
            </a:r>
            <a:r>
              <a:rPr lang="ru-RU" dirty="0">
                <a:solidFill>
                  <a:schemeClr val="bg2"/>
                </a:solidFill>
                <a:latin typeface="Calibri Light"/>
                <a:hlinkClick r:id="rId8"/>
              </a:rPr>
              <a:t>://vk.com/priem_v_mgsu</a:t>
            </a:r>
            <a:endParaRPr lang="en-US" dirty="0">
              <a:solidFill>
                <a:schemeClr val="bg2"/>
              </a:solidFill>
              <a:latin typeface="Calibri Light"/>
              <a:cs typeface="Calibri Light"/>
            </a:endParaRPr>
          </a:p>
        </p:txBody>
      </p:sp>
      <p:pic>
        <p:nvPicPr>
          <p:cNvPr id="1034" name="Picture 10" descr="https://mgsu.ru/postupayushchim/Bakalavriat-spetsialitet/Napravleniya-podgotovki-spetsialnosti/nazem_tran_tehnol_kompl/Ptar0PLxPZ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973" y="3629426"/>
            <a:ext cx="553412" cy="55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4935658" y="3496394"/>
            <a:ext cx="3360420" cy="829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3B5F"/>
                </a:solidFill>
                <a:latin typeface="Calibri Light"/>
                <a:cs typeface="Calibri Light"/>
              </a:rPr>
              <a:t>https://www.instagram.com/priem_v_mgsu/</a:t>
            </a:r>
            <a:endParaRPr lang="ru-RU" sz="2400" dirty="0">
              <a:solidFill>
                <a:srgbClr val="003B5F"/>
              </a:solidFill>
            </a:endParaRPr>
          </a:p>
        </p:txBody>
      </p:sp>
      <p:sp>
        <p:nvSpPr>
          <p:cNvPr id="29" name="object 9"/>
          <p:cNvSpPr txBox="1"/>
          <p:nvPr/>
        </p:nvSpPr>
        <p:spPr>
          <a:xfrm>
            <a:off x="1349794" y="1219865"/>
            <a:ext cx="3943019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2400" dirty="0">
                <a:solidFill>
                  <a:srgbClr val="003B5F"/>
                </a:solidFill>
                <a:latin typeface="Calibri Light"/>
              </a:rPr>
              <a:t>+7(495)287-49-16 </a:t>
            </a:r>
            <a:r>
              <a:rPr lang="ru-RU" sz="2400" dirty="0" err="1">
                <a:solidFill>
                  <a:srgbClr val="003B5F"/>
                </a:solidFill>
                <a:latin typeface="Calibri Light"/>
              </a:rPr>
              <a:t>вн</a:t>
            </a:r>
            <a:r>
              <a:rPr lang="ru-RU" sz="2400" dirty="0">
                <a:solidFill>
                  <a:srgbClr val="003B5F"/>
                </a:solidFill>
                <a:latin typeface="Calibri Light"/>
              </a:rPr>
              <a:t>.  </a:t>
            </a:r>
            <a:r>
              <a:rPr lang="ru-RU" sz="2400" dirty="0" smtClean="0">
                <a:solidFill>
                  <a:srgbClr val="003B5F"/>
                </a:solidFill>
                <a:latin typeface="Calibri Light"/>
              </a:rPr>
              <a:t>30-48</a:t>
            </a:r>
            <a:endParaRPr sz="2400" dirty="0">
              <a:solidFill>
                <a:srgbClr val="003B5F"/>
              </a:solidFill>
              <a:latin typeface="Calibri Light"/>
              <a:cs typeface="Calibri Light"/>
            </a:endParaRPr>
          </a:p>
        </p:txBody>
      </p:sp>
      <p:pic>
        <p:nvPicPr>
          <p:cNvPr id="30" name="Picture 4" descr="https://mgsu.ru/postupayushchim/Kontakty/Trub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3" y="1178272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s://mgsu.ru/postupayushchim/Kontakty/El_pocht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3" y="1644955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bject 9"/>
          <p:cNvSpPr txBox="1"/>
          <p:nvPr/>
        </p:nvSpPr>
        <p:spPr>
          <a:xfrm>
            <a:off x="1349794" y="1644423"/>
            <a:ext cx="3943019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2400" dirty="0" smtClean="0">
                <a:solidFill>
                  <a:srgbClr val="003B5F"/>
                </a:solidFill>
                <a:latin typeface="Calibri Light"/>
                <a:cs typeface="Calibri Light"/>
              </a:rPr>
              <a:t>euis@mgsu.ru</a:t>
            </a:r>
            <a:endParaRPr sz="2400" dirty="0">
              <a:solidFill>
                <a:srgbClr val="003B5F"/>
              </a:solidFill>
              <a:latin typeface="Calibri Light"/>
              <a:cs typeface="Calibri Ligh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8092" y="2343432"/>
            <a:ext cx="7502695" cy="522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ru-RU" sz="2800" b="1" dirty="0" smtClean="0">
                <a:solidFill>
                  <a:srgbClr val="0064AA"/>
                </a:solidFill>
                <a:latin typeface="Arial"/>
                <a:cs typeface="Arial"/>
              </a:rPr>
              <a:t>Контакты </a:t>
            </a:r>
            <a:r>
              <a:rPr lang="ru-RU" sz="2800" b="1" smtClean="0">
                <a:solidFill>
                  <a:srgbClr val="0064AA"/>
                </a:solidFill>
                <a:latin typeface="Arial"/>
                <a:cs typeface="Arial"/>
              </a:rPr>
              <a:t>приемной комиссии НИУ МГСУ</a:t>
            </a:r>
            <a:endParaRPr lang="ru-RU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2843886"/>
      </p:ext>
    </p:extLst>
  </p:cSld>
  <p:clrMapOvr>
    <a:masterClrMapping/>
  </p:clrMapOvr>
</p:sld>
</file>

<file path=ppt/theme/theme1.xml><?xml version="1.0" encoding="utf-8"?>
<a:theme xmlns:a="http://schemas.openxmlformats.org/drawingml/2006/main" name="Мяу">
  <a:themeElements>
    <a:clrScheme name="НИУ МГСУ">
      <a:dk1>
        <a:srgbClr val="445469"/>
      </a:dk1>
      <a:lt1>
        <a:srgbClr val="FFFFFF"/>
      </a:lt1>
      <a:dk2>
        <a:srgbClr val="008FD5"/>
      </a:dk2>
      <a:lt2>
        <a:srgbClr val="0077C0"/>
      </a:lt2>
      <a:accent1>
        <a:srgbClr val="0065AA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НИУ МГСУ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2019_сентябрь_htl3</Template>
  <TotalTime>528</TotalTime>
  <Words>472</Words>
  <Application>Microsoft Office PowerPoint</Application>
  <PresentationFormat>Экран (16:9)</PresentationFormat>
  <Paragraphs>102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Мяу</vt:lpstr>
      <vt:lpstr>Системотехника и автоматизация проектирования в строительстве</vt:lpstr>
      <vt:lpstr>Презентация PowerPoint</vt:lpstr>
      <vt:lpstr>Презентация PowerPoint</vt:lpstr>
      <vt:lpstr>Презентация PowerPoint</vt:lpstr>
      <vt:lpstr>Презентация PowerPoint</vt:lpstr>
      <vt:lpstr>ВЫПУСКАЮЩАЯ КАФЕДРА</vt:lpstr>
      <vt:lpstr>t.me/pk_mgsu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08.03.01 Строительство</dc:title>
  <dc:creator>Стибунов Алексей Васильевич</dc:creator>
  <cp:lastModifiedBy>Судакова Анна Александровна</cp:lastModifiedBy>
  <cp:revision>58</cp:revision>
  <dcterms:created xsi:type="dcterms:W3CDTF">2020-05-28T10:33:51Z</dcterms:created>
  <dcterms:modified xsi:type="dcterms:W3CDTF">2021-04-14T17:13:39Z</dcterms:modified>
</cp:coreProperties>
</file>