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60" r:id="rId2"/>
  </p:sldMasterIdLst>
  <p:notesMasterIdLst>
    <p:notesMasterId r:id="rId23"/>
  </p:notesMasterIdLst>
  <p:sldIdLst>
    <p:sldId id="256" r:id="rId3"/>
    <p:sldId id="280" r:id="rId4"/>
    <p:sldId id="295" r:id="rId5"/>
    <p:sldId id="279" r:id="rId6"/>
    <p:sldId id="283" r:id="rId7"/>
    <p:sldId id="282" r:id="rId8"/>
    <p:sldId id="292" r:id="rId9"/>
    <p:sldId id="288" r:id="rId10"/>
    <p:sldId id="290" r:id="rId11"/>
    <p:sldId id="293" r:id="rId12"/>
    <p:sldId id="296" r:id="rId13"/>
    <p:sldId id="301" r:id="rId14"/>
    <p:sldId id="298" r:id="rId15"/>
    <p:sldId id="299" r:id="rId16"/>
    <p:sldId id="300" r:id="rId17"/>
    <p:sldId id="284" r:id="rId18"/>
    <p:sldId id="285" r:id="rId19"/>
    <p:sldId id="297" r:id="rId20"/>
    <p:sldId id="294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152" userDrawn="1">
          <p15:clr>
            <a:srgbClr val="A4A3A4"/>
          </p15:clr>
        </p15:guide>
        <p15:guide id="4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076"/>
    <a:srgbClr val="027CD0"/>
    <a:srgbClr val="754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2308" autoAdjust="0"/>
  </p:normalViewPr>
  <p:slideViewPr>
    <p:cSldViewPr snapToGrid="0" showGuides="1">
      <p:cViewPr>
        <p:scale>
          <a:sx n="100" d="100"/>
          <a:sy n="100" d="100"/>
        </p:scale>
        <p:origin x="-948" y="-258"/>
      </p:cViewPr>
      <p:guideLst>
        <p:guide orient="horz" pos="2160"/>
        <p:guide pos="3840"/>
        <p:guide pos="7152"/>
        <p:guide pos="5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91D78-7EC0-4EB7-BB3E-0BBB50206199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E2111-EF16-4C9C-AEE6-D2E56DE2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3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E2111-EF16-4C9C-AEE6-D2E56DE29C5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812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3E3E40"/>
                </a:solidFill>
                <a:latin typeface="Arial Narrow" panose="020B0606020202030204" pitchFamily="34" charset="0"/>
              </a:rPr>
              <a:t>Согласно постановлению Правительства Российской Федерации от 05.03.2021 № 331 с 1 января 2022 года </a:t>
            </a:r>
          </a:p>
          <a:p>
            <a:pPr algn="just"/>
            <a:r>
              <a:rPr lang="ru-RU" sz="1200" dirty="0" smtClean="0">
                <a:solidFill>
                  <a:srgbClr val="3E3E40"/>
                </a:solidFill>
                <a:latin typeface="Arial Narrow" panose="020B0606020202030204" pitchFamily="34" charset="0"/>
              </a:rPr>
              <a:t>формирование и ведение информационной модели объекта капитального строительства становится обязательным для всех объектов госзаказа, финансируемых из бюджета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E2111-EF16-4C9C-AEE6-D2E56DE29C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dirty="0" smtClean="0">
                <a:solidFill>
                  <a:srgbClr val="3E3E40"/>
                </a:solidFill>
                <a:latin typeface="Arial Narrow" panose="020B0606020202030204" pitchFamily="34" charset="0"/>
              </a:rPr>
              <a:t>Согласно постановлению Правительства Российской Федерации от 05.03.2021 № 331 с 1 января 2022 года </a:t>
            </a:r>
          </a:p>
          <a:p>
            <a:pPr algn="just"/>
            <a:r>
              <a:rPr lang="ru-RU" sz="1200" dirty="0" smtClean="0">
                <a:solidFill>
                  <a:srgbClr val="3E3E40"/>
                </a:solidFill>
                <a:latin typeface="Arial Narrow" panose="020B0606020202030204" pitchFamily="34" charset="0"/>
              </a:rPr>
              <a:t>формирование и ведение информационной модели объекта капитального строительства становится обязательным для всех объектов госзаказа, финансируемых из бюджета Российской Федерации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E2111-EF16-4C9C-AEE6-D2E56DE29C5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59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8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01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сновной 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70343" y="6385392"/>
            <a:ext cx="37221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2011EDBF-69F7-4E83-A8A8-FAC41C3FC6A0}" type="slidenum">
              <a:rPr lang="en-US" sz="1200" b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b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78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076D23-AD61-2044-93B4-04847E0560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90"/>
          <a:stretch/>
        </p:blipFill>
        <p:spPr>
          <a:xfrm>
            <a:off x="11376759" y="410971"/>
            <a:ext cx="498719" cy="7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4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3387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 hasCustomPrompt="1"/>
          </p:nvPr>
        </p:nvSpPr>
        <p:spPr>
          <a:xfrm>
            <a:off x="3048000" y="3854651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1903387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 hasCustomPrompt="1"/>
          </p:nvPr>
        </p:nvSpPr>
        <p:spPr>
          <a:xfrm>
            <a:off x="9144000" y="3854651"/>
            <a:ext cx="3048000" cy="1951264"/>
          </a:xfrm>
          <a:custGeom>
            <a:avLst/>
            <a:gdLst>
              <a:gd name="connsiteX0" fmla="*/ 0 w 3048000"/>
              <a:gd name="connsiteY0" fmla="*/ 0 h 1951264"/>
              <a:gd name="connsiteX1" fmla="*/ 3048000 w 3048000"/>
              <a:gd name="connsiteY1" fmla="*/ 0 h 1951264"/>
              <a:gd name="connsiteX2" fmla="*/ 3048000 w 3048000"/>
              <a:gd name="connsiteY2" fmla="*/ 1951264 h 1951264"/>
              <a:gd name="connsiteX3" fmla="*/ 0 w 3048000"/>
              <a:gd name="connsiteY3" fmla="*/ 1951264 h 195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1951264">
                <a:moveTo>
                  <a:pt x="0" y="0"/>
                </a:moveTo>
                <a:lnTo>
                  <a:pt x="3048000" y="0"/>
                </a:lnTo>
                <a:lnTo>
                  <a:pt x="3048000" y="1951264"/>
                </a:lnTo>
                <a:lnTo>
                  <a:pt x="0" y="19512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rgbClr val="154076"/>
                </a:solidFill>
              </a:defRPr>
            </a:lvl1pPr>
          </a:lstStyle>
          <a:p>
            <a:r>
              <a:rPr lang="ru-RU" dirty="0"/>
              <a:t>Вставить изображение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FBE8AD-3BBE-E841-BEBA-556AA3B871B1}"/>
              </a:ext>
            </a:extLst>
          </p:cNvPr>
          <p:cNvSpPr txBox="1"/>
          <p:nvPr userDrawn="1"/>
        </p:nvSpPr>
        <p:spPr>
          <a:xfrm>
            <a:off x="11663258" y="6385391"/>
            <a:ext cx="372218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2011EDBF-69F7-4E83-A8A8-FAC41C3FC6A0}" type="slidenum">
              <a:rPr lang="en-US" sz="1200" b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600" b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38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6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88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4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10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7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0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5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5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539F3-ECB9-4164-973D-A38A1E2F6231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20DC4-213C-4657-A297-EBDBCB8C7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08C35CB-A987-C14C-B860-0444C749E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55"/>
          <a:stretch/>
        </p:blipFill>
        <p:spPr>
          <a:xfrm>
            <a:off x="11353801" y="371054"/>
            <a:ext cx="493551" cy="8166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08C2E5-BCFD-1540-BF3E-33B630DA888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480946"/>
            <a:ext cx="6350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1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76935" y="6385392"/>
            <a:ext cx="1838132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200" spc="300" dirty="0">
                <a:solidFill>
                  <a:schemeClr val="bg1"/>
                </a:solidFill>
              </a:rPr>
              <a:t>НИУ МГСУ </a:t>
            </a:r>
            <a:r>
              <a:rPr lang="ru-RU" sz="1200" spc="300" dirty="0" smtClean="0">
                <a:solidFill>
                  <a:schemeClr val="bg1"/>
                </a:solidFill>
              </a:rPr>
              <a:t>2024</a:t>
            </a:r>
            <a:endParaRPr lang="en-US" sz="1200" spc="3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195" y="2379256"/>
            <a:ext cx="8714116" cy="152932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ПРОГРАММНОГО РЕШЕНИЯ ПРИМЕНЕНИЯ </a:t>
            </a:r>
            <a:b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 ДЛЯ МОНИТОРИНГА ХОДА СТРОИТЕЛЬСТВА </a:t>
            </a:r>
            <a:b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 ЖЕЛЕЗНОДОРОЖНОЙ </a:t>
            </a:r>
            <a:b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495D7A-5CD1-B445-8CB5-F8BAC9B618D7}"/>
              </a:ext>
            </a:extLst>
          </p:cNvPr>
          <p:cNvSpPr txBox="1"/>
          <p:nvPr/>
        </p:nvSpPr>
        <p:spPr>
          <a:xfrm>
            <a:off x="745195" y="4559496"/>
            <a:ext cx="530991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Докладчик: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Железнов Егор Максимович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тудент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курса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ИЦТМС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6D0991-D5A7-5541-B284-D65DB1FBB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4" y="615552"/>
            <a:ext cx="2479919" cy="97439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8207F3BC-A32C-4311-9833-5B3C62590B0C}"/>
              </a:ext>
            </a:extLst>
          </p:cNvPr>
          <p:cNvSpPr txBox="1">
            <a:spLocks/>
          </p:cNvSpPr>
          <p:nvPr/>
        </p:nvSpPr>
        <p:spPr>
          <a:xfrm>
            <a:off x="4284134" y="550237"/>
            <a:ext cx="6841066" cy="1287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Конкурс студенческих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-проектов</a:t>
            </a:r>
          </a:p>
          <a:p>
            <a:pPr>
              <a:lnSpc>
                <a:spcPct val="114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"Студенческий строительный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стартап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9448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26449" y="926546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556223" y="1407697"/>
            <a:ext cx="46861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технологической карты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для технологии контроля процессов строительства железнодорожной инфраструктуры с использованием метода информационного моделирования на основе материалов дистанционного зондирования, полученных с использованием беспилотных летательных аппаратов.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31" y="341772"/>
            <a:ext cx="6591472" cy="622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5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26449" y="926546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83" y="-3"/>
            <a:ext cx="4770713" cy="684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404487" y="1230276"/>
            <a:ext cx="62692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Получено свидетельство о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государтсвенной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регистрации программы для ЭВМ.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предназначена для распознавания линейных объектов методом Хока на аэрокосмических снимках, аэрофотоснимках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ортофотопланах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исследуемой местности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поиска контуров программа использует алгоритмы линейного преобразования исходного изображения для выделения областей перепада яркости, а также алгоритмы, реализующие преобразование Хока.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основе существующих достижений планируется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программного решения, позволяющего БПЛА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ориентироваться по железнодорожному пути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отсутствия связи с оператором и недоступности </a:t>
            </a:r>
            <a:r>
              <a:rPr lang="ru-RU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9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3">
            <a:extLst>
              <a:ext uri="{FF2B5EF4-FFF2-40B4-BE49-F238E27FC236}">
                <a16:creationId xmlns="" xmlns:a16="http://schemas.microsoft.com/office/drawing/2014/main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33293" y="1063084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35570" y="61940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0" y="1227667"/>
            <a:ext cx="11102108" cy="515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9978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Предварительный анализ эффективности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5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136063"/>
            <a:ext cx="3912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продукта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26449" y="926546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119937"/>
              </p:ext>
            </p:extLst>
          </p:nvPr>
        </p:nvGraphicFramePr>
        <p:xfrm>
          <a:off x="304799" y="1059896"/>
          <a:ext cx="11496675" cy="56758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36366"/>
                <a:gridCol w="8460309"/>
              </a:tblGrid>
              <a:tr h="816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Объём рынка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PAM (</a:t>
                      </a:r>
                      <a:r>
                        <a:rPr lang="en-US" sz="1400" dirty="0" err="1">
                          <a:effectLst/>
                        </a:rPr>
                        <a:t>PotentialAvailableMarket</a:t>
                      </a:r>
                      <a:r>
                        <a:rPr lang="en-US" sz="1400" dirty="0">
                          <a:effectLst/>
                        </a:rPr>
                        <a:t>) – 86,6 </a:t>
                      </a:r>
                      <a:r>
                        <a:rPr lang="ru-RU" sz="1400" dirty="0">
                          <a:effectLst/>
                        </a:rPr>
                        <a:t>млрд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TAM (Total Addressable Market) – 92,4 </a:t>
                      </a:r>
                      <a:r>
                        <a:rPr lang="ru-RU" sz="1400" dirty="0">
                          <a:effectLst/>
                        </a:rPr>
                        <a:t>млрд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SAM (Served/Serviceable Available Market) – 22,3 </a:t>
                      </a:r>
                      <a:r>
                        <a:rPr lang="ru-RU" sz="1400" dirty="0">
                          <a:effectLst/>
                        </a:rPr>
                        <a:t>млрд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SOM (Serviceable &amp; Obtainable Market) – 17,4 </a:t>
                      </a:r>
                      <a:r>
                        <a:rPr lang="ru-RU" sz="1400" dirty="0">
                          <a:effectLst/>
                        </a:rPr>
                        <a:t>млрд</a:t>
                      </a:r>
                      <a:r>
                        <a:rPr lang="en-US" sz="1400" dirty="0">
                          <a:effectLst/>
                        </a:rPr>
                        <a:t>.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</a:tr>
              <a:tr h="5032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>
                          <a:effectLst/>
                        </a:rPr>
                        <a:t>Характер отрасли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Рынок технологий информационного моделирования характеризуется быстрым темпом инноваций и высокой степенью конкуренции. В нем присутствуют как крупные корпорации, так и </a:t>
                      </a:r>
                      <a:r>
                        <a:rPr lang="ru-RU" sz="1400" dirty="0" err="1">
                          <a:effectLst/>
                        </a:rPr>
                        <a:t>стартапы</a:t>
                      </a:r>
                      <a:r>
                        <a:rPr lang="ru-RU" sz="1400" dirty="0">
                          <a:effectLst/>
                        </a:rPr>
                        <a:t>, активно внедряющие новые технологии.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</a:tr>
              <a:tr h="1946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Основные и потенциальные конкуренты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Оказание услуг, связанных с мониторингом и сопровождением строительства, с применением БПЛА, активно развивается как в России, так и в мире. Это направление признано одним из самых перспективных, и привлекает растущий с каждым годом объем инвестиций. В качестве потенциальных конкурентов можно рассматривать: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ГК «Беспилотные системы» - лидер отрасли по направлению мониторинга и патрулирования с помощью БПЛА линейных объектов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ООО «</a:t>
                      </a:r>
                      <a:r>
                        <a:rPr lang="ru-RU" sz="1400" dirty="0" err="1">
                          <a:effectLst/>
                        </a:rPr>
                        <a:t>Коптер</a:t>
                      </a:r>
                      <a:r>
                        <a:rPr lang="ru-RU" sz="1400" dirty="0">
                          <a:effectLst/>
                        </a:rPr>
                        <a:t> Экспресс Технологии» — российский разработчик и производитель БАС </a:t>
                      </a:r>
                      <a:r>
                        <a:rPr lang="ru-RU" sz="1400" dirty="0" err="1">
                          <a:effectLst/>
                        </a:rPr>
                        <a:t>мультироторного</a:t>
                      </a:r>
                      <a:r>
                        <a:rPr lang="ru-RU" sz="1400" dirty="0">
                          <a:effectLst/>
                        </a:rPr>
                        <a:t> типа и программного обеспечения для их автономности.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ГК «</a:t>
                      </a:r>
                      <a:r>
                        <a:rPr lang="ru-RU" sz="1400" dirty="0" err="1">
                          <a:effectLst/>
                        </a:rPr>
                        <a:t>Геоскан</a:t>
                      </a:r>
                      <a:r>
                        <a:rPr lang="ru-RU" sz="1400" dirty="0">
                          <a:effectLst/>
                        </a:rPr>
                        <a:t>» — ведущий производитель </a:t>
                      </a:r>
                      <a:r>
                        <a:rPr lang="ru-RU" sz="1400" dirty="0" err="1">
                          <a:effectLst/>
                        </a:rPr>
                        <a:t>беспилотников</a:t>
                      </a:r>
                      <a:r>
                        <a:rPr lang="ru-RU" sz="1400" dirty="0">
                          <a:effectLst/>
                        </a:rPr>
                        <a:t> в России. Производство беспилотных летательных аппаратов и программного обеспечения, аэрофотосъёмка, обследование ЛЭП, создание 3D-моделей.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</a:tr>
              <a:tr h="3019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Уровень рентабельности отрасли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Учитывая данные о стремительном росте рынка, отрасль отличается высокой рентабельностью.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72" marR="3527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81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354453"/>
            <a:ext cx="5049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Маркетинговый план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26449" y="926546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811741"/>
              </p:ext>
            </p:extLst>
          </p:nvPr>
        </p:nvGraphicFramePr>
        <p:xfrm>
          <a:off x="266700" y="1085850"/>
          <a:ext cx="11706225" cy="55816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62250"/>
                <a:gridCol w="8943975"/>
              </a:tblGrid>
              <a:tr h="60073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Конечные потребители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Компании-подрядчики ОАО «РЖД»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</a:tr>
              <a:tr h="1802196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Уровень удовлетворения спроса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В настоящее время, спрос на разработку методов мониторинга строительства с применением БПЛА и ведением информационной модели растёт. Об этом свидетельствует активное развитие собственных разработок и внедрения инновационных решений компанией ОАО «РЖД» в рассматриваемой отрасли.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</a:tr>
              <a:tr h="1201464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Планируемая доля рынка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При налаживании сотрудничества с ОАО «РЖД» можно претендовать на долгосрочное партнерство и внедрение на все строительные объекты железнодорожной отрасли.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</a:tr>
              <a:tr h="197725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Источники прибыли</a:t>
                      </a:r>
                      <a:endParaRPr lang="ru-RU" sz="16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600" dirty="0">
                          <a:effectLst/>
                        </a:rPr>
                        <a:t>Получение прибыли за оказание консультационных услуг компаниям-подрядчикам ОАО «РЖД» в проектах внедрения, продажа прав на объект интеллектуальной собственности после перехода к использованию данной технологии, реализацию лицензий на использование разрабатываемых программ ЭВМ, прибыли за продажу специализированных курсов по переподготовке, инвестиции заинтересованных компаний. 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4174" marR="2417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13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354453"/>
            <a:ext cx="5049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Маркетинговый план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26449" y="926546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899783"/>
              </p:ext>
            </p:extLst>
          </p:nvPr>
        </p:nvGraphicFramePr>
        <p:xfrm>
          <a:off x="276225" y="1277008"/>
          <a:ext cx="11658600" cy="52945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55081"/>
                <a:gridCol w="8303519"/>
              </a:tblGrid>
              <a:tr h="2399642"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Первый год реализации (с </a:t>
                      </a:r>
                      <a:r>
                        <a:rPr lang="ru-RU" sz="1400" dirty="0" smtClean="0">
                          <a:effectLst/>
                        </a:rPr>
                        <a:t>03.2024 </a:t>
                      </a:r>
                      <a:r>
                        <a:rPr lang="ru-RU" sz="1400" dirty="0">
                          <a:effectLst/>
                        </a:rPr>
                        <a:t>по </a:t>
                      </a:r>
                      <a:r>
                        <a:rPr lang="ru-RU" sz="1400" dirty="0" smtClean="0">
                          <a:effectLst/>
                        </a:rPr>
                        <a:t>03.2025</a:t>
                      </a:r>
                      <a:r>
                        <a:rPr lang="ru-RU" sz="1400" dirty="0">
                          <a:effectLst/>
                        </a:rPr>
                        <a:t>):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457" marR="4045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Участие в конкурсе </a:t>
                      </a:r>
                      <a:r>
                        <a:rPr lang="ru-RU" sz="1400" dirty="0" smtClean="0">
                          <a:effectLst/>
                        </a:rPr>
                        <a:t>Строительный  </a:t>
                      </a:r>
                      <a:r>
                        <a:rPr lang="ru-RU" sz="1400" dirty="0" err="1" smtClean="0">
                          <a:effectLst/>
                        </a:rPr>
                        <a:t>стартап</a:t>
                      </a:r>
                      <a:endParaRPr lang="ru-RU" sz="14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Разработка прототипа, проверка технической гипотезы с прототипом, анкетирование потенциальных заказчиков (</a:t>
                      </a:r>
                      <a:r>
                        <a:rPr lang="ru-RU" sz="1400" dirty="0" err="1">
                          <a:effectLst/>
                        </a:rPr>
                        <a:t>customer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development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Создание первой минимальной версии продукта, «подгонка» под нужды клиентов, первые «ручные» внедрения, сбор обратной связи.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 smtClean="0">
                          <a:effectLst/>
                        </a:rPr>
                        <a:t>Участие в программе </a:t>
                      </a:r>
                      <a:r>
                        <a:rPr lang="ru-RU" sz="1400" dirty="0">
                          <a:effectLst/>
                        </a:rPr>
                        <a:t>Старт (от 1 млн. </a:t>
                      </a:r>
                      <a:r>
                        <a:rPr lang="ru-RU" sz="1400" dirty="0" err="1">
                          <a:effectLst/>
                        </a:rPr>
                        <a:t>руб</a:t>
                      </a:r>
                      <a:r>
                        <a:rPr lang="ru-RU" sz="1400" dirty="0">
                          <a:effectLst/>
                        </a:rPr>
                        <a:t>), маркетинговая компания (</a:t>
                      </a:r>
                      <a:r>
                        <a:rPr lang="en-US" sz="1400" dirty="0">
                          <a:effectLst/>
                        </a:rPr>
                        <a:t>e</a:t>
                      </a:r>
                      <a:r>
                        <a:rPr lang="ru-RU" sz="1400" dirty="0">
                          <a:effectLst/>
                        </a:rPr>
                        <a:t>-</a:t>
                      </a:r>
                      <a:r>
                        <a:rPr lang="en-US" sz="1400" dirty="0">
                          <a:effectLst/>
                        </a:rPr>
                        <a:t>mail</a:t>
                      </a:r>
                      <a:r>
                        <a:rPr lang="ru-RU" sz="1400" dirty="0">
                          <a:effectLst/>
                        </a:rPr>
                        <a:t> рассылка, целевая реклама в Интернет) и оценка заинтересованности (</a:t>
                      </a:r>
                      <a:r>
                        <a:rPr lang="en-US" sz="1400" dirty="0">
                          <a:effectLst/>
                        </a:rPr>
                        <a:t>landing page</a:t>
                      </a:r>
                      <a:r>
                        <a:rPr lang="ru-RU" sz="1400" dirty="0">
                          <a:effectLst/>
                        </a:rPr>
                        <a:t>).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457" marR="40457" marT="0" marB="0"/>
                </a:tc>
              </a:tr>
              <a:tr h="1544726"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Второй год реализации</a:t>
                      </a:r>
                    </a:p>
                    <a:p>
                      <a:pPr indent="450215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(с </a:t>
                      </a:r>
                      <a:r>
                        <a:rPr lang="ru-RU" sz="1400" dirty="0" smtClean="0">
                          <a:effectLst/>
                        </a:rPr>
                        <a:t>030.2025 </a:t>
                      </a:r>
                      <a:r>
                        <a:rPr lang="ru-RU" sz="1400" dirty="0">
                          <a:effectLst/>
                        </a:rPr>
                        <a:t>по </a:t>
                      </a:r>
                      <a:r>
                        <a:rPr lang="ru-RU" sz="1400" dirty="0" smtClean="0">
                          <a:effectLst/>
                        </a:rPr>
                        <a:t>03.2026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457" marR="4045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начало финансовых поступлений от реализации: проведение камеральных работ, услуги по внедрению технологии, разработки обновляемых информационных моделей строительных объектов, консалтинговые услуги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получение средств на реализацию второго этапа программы Старт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поиск оптимальной модели реализации </a:t>
                      </a:r>
                      <a:r>
                        <a:rPr lang="ru-RU" sz="1400" dirty="0" err="1" smtClean="0">
                          <a:effectLst/>
                        </a:rPr>
                        <a:t>проудкта</a:t>
                      </a:r>
                      <a:endParaRPr lang="ru-RU" sz="1400" dirty="0">
                        <a:effectLst/>
                      </a:endParaRPr>
                    </a:p>
                  </a:txBody>
                  <a:tcPr marL="40457" marR="40457" marT="0" marB="0"/>
                </a:tc>
              </a:tr>
              <a:tr h="703174">
                <a:tc>
                  <a:txBody>
                    <a:bodyPr/>
                    <a:lstStyle/>
                    <a:p>
                      <a:pPr indent="450215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Третий год реализации</a:t>
                      </a:r>
                    </a:p>
                    <a:p>
                      <a:pPr indent="450215" algn="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dirty="0">
                          <a:effectLst/>
                        </a:rPr>
                        <a:t>(с </a:t>
                      </a:r>
                      <a:r>
                        <a:rPr lang="ru-RU" sz="1400" dirty="0" smtClean="0">
                          <a:effectLst/>
                        </a:rPr>
                        <a:t>03.2026 </a:t>
                      </a:r>
                      <a:r>
                        <a:rPr lang="ru-RU" sz="1400" dirty="0">
                          <a:effectLst/>
                        </a:rPr>
                        <a:t>по </a:t>
                      </a:r>
                      <a:r>
                        <a:rPr lang="ru-RU" sz="1400" dirty="0" smtClean="0">
                          <a:effectLst/>
                        </a:rPr>
                        <a:t>03.2027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0457" marR="40457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выход на самоокупаемость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/>
                        <a:buChar char=""/>
                      </a:pPr>
                      <a:r>
                        <a:rPr lang="ru-RU" sz="1400" dirty="0">
                          <a:effectLst/>
                        </a:rPr>
                        <a:t>поиск путей масштабирования </a:t>
                      </a:r>
                      <a:r>
                        <a:rPr lang="ru-RU" sz="1400" dirty="0" smtClean="0">
                          <a:effectLst/>
                        </a:rPr>
                        <a:t>бизнеса</a:t>
                      </a:r>
                      <a:endParaRPr lang="ru-RU" sz="1400" dirty="0">
                        <a:effectLst/>
                      </a:endParaRPr>
                    </a:p>
                  </a:txBody>
                  <a:tcPr marL="40457" marR="4045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2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81" y="3521122"/>
            <a:ext cx="2412712" cy="291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611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Практические результаты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0" b="6859"/>
          <a:stretch/>
        </p:blipFill>
        <p:spPr bwMode="auto">
          <a:xfrm>
            <a:off x="7867215" y="186744"/>
            <a:ext cx="2046229" cy="87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584198" y="1129725"/>
            <a:ext cx="6480836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грантовой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поддержки НИР </a:t>
            </a:r>
          </a:p>
          <a:p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«УМНИК-РЖД»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на присуждение премии Мэра Москвы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«Новатор Москвы» 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2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 в полуфинал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Всероссийского инженерного конкурса «ВИК 2024»</a:t>
            </a:r>
          </a:p>
          <a:p>
            <a:endParaRPr lang="en-US" sz="2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59" y="2475995"/>
            <a:ext cx="3397819" cy="438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1" t="1832" r="5081" b="6487"/>
          <a:stretch/>
        </p:blipFill>
        <p:spPr bwMode="auto">
          <a:xfrm>
            <a:off x="7941710" y="1329070"/>
            <a:ext cx="3943468" cy="5315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99" y="4666997"/>
            <a:ext cx="2724036" cy="13426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779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72526" y="2347809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</a:rPr>
              <a:t>Подзаголовок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69852D-941D-E74D-AF0D-A1C7ABE87FC2}"/>
              </a:ext>
            </a:extLst>
          </p:cNvPr>
          <p:cNvSpPr txBox="1"/>
          <p:nvPr/>
        </p:nvSpPr>
        <p:spPr>
          <a:xfrm>
            <a:off x="838199" y="310993"/>
            <a:ext cx="466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проекта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33293" y="1063084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584198" y="1225644"/>
            <a:ext cx="6480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Отзыв на работу за подписью Начальника Центра внедрения космических технологий АО «НИИАС»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111" y="193448"/>
            <a:ext cx="2612459" cy="881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635570" y="61940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46" y="95003"/>
            <a:ext cx="5009628" cy="676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75" y="2909654"/>
            <a:ext cx="2879476" cy="295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6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72526" y="2347809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+mj-lt"/>
              </a:rPr>
              <a:t>Подзаголовок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69852D-941D-E74D-AF0D-A1C7ABE87FC2}"/>
              </a:ext>
            </a:extLst>
          </p:cNvPr>
          <p:cNvSpPr txBox="1"/>
          <p:nvPr/>
        </p:nvSpPr>
        <p:spPr>
          <a:xfrm>
            <a:off x="838199" y="310993"/>
            <a:ext cx="466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проекта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33293" y="1063084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584198" y="1225644"/>
            <a:ext cx="64808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заинтересованности за подписью Начальника производственно-технического отдела АО «РЖД Бизнес Актив»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35570" y="61940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42392"/>
            <a:ext cx="5072449" cy="6545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79" y="2212282"/>
            <a:ext cx="4493226" cy="447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68" y="4335120"/>
            <a:ext cx="5395837" cy="22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39442" y="425739"/>
            <a:ext cx="5929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 развития проекта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8352" y="1293860"/>
            <a:ext cx="56255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Выход в финал Всероссийского </a:t>
            </a:r>
            <a:r>
              <a:rPr lang="ru-RU" sz="2400" dirty="0"/>
              <a:t>инженерного конкурса </a:t>
            </a:r>
            <a:r>
              <a:rPr lang="ru-RU" sz="2400" b="1" dirty="0"/>
              <a:t>«ВИК 2024</a:t>
            </a:r>
            <a:r>
              <a:rPr lang="ru-RU" sz="2400" b="1" dirty="0" smtClean="0"/>
              <a:t>»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Участие </a:t>
            </a:r>
            <a:r>
              <a:rPr lang="ru-RU" sz="2400" dirty="0"/>
              <a:t>в конкурсе «Студенческий строительный </a:t>
            </a:r>
            <a:r>
              <a:rPr lang="ru-RU" sz="2400" dirty="0" err="1"/>
              <a:t>стартап</a:t>
            </a:r>
            <a:r>
              <a:rPr lang="ru-RU" sz="2400" dirty="0"/>
              <a:t> НИУ </a:t>
            </a:r>
            <a:r>
              <a:rPr lang="ru-RU" sz="2400" dirty="0" smtClean="0"/>
              <a:t>МГСУ»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Участие в конкурсах </a:t>
            </a:r>
            <a:r>
              <a:rPr lang="ru-RU" sz="2400" dirty="0"/>
              <a:t>Фонда содействия </a:t>
            </a:r>
            <a:r>
              <a:rPr lang="ru-RU" sz="2400" dirty="0" smtClean="0"/>
              <a:t>инновациям </a:t>
            </a:r>
            <a:r>
              <a:rPr lang="ru-RU" sz="2400" b="1" dirty="0" smtClean="0"/>
              <a:t>«Студенческий </a:t>
            </a:r>
            <a:r>
              <a:rPr lang="ru-RU" sz="2400" b="1" dirty="0" err="1"/>
              <a:t>стартап</a:t>
            </a:r>
            <a:r>
              <a:rPr lang="ru-RU" sz="2400" b="1" dirty="0"/>
              <a:t>», «СТАРТ», </a:t>
            </a:r>
            <a:r>
              <a:rPr lang="ru-RU" sz="2400" b="1" dirty="0" smtClean="0"/>
              <a:t>«</a:t>
            </a:r>
            <a:r>
              <a:rPr lang="ru-RU" sz="2400" b="1" dirty="0"/>
              <a:t>СТАРТ-2»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/>
          </a:p>
          <a:p>
            <a:endParaRPr lang="en-US" sz="2400" b="1" dirty="0" smtClean="0"/>
          </a:p>
          <a:p>
            <a:endParaRPr lang="en-US" sz="24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68" y="1299963"/>
            <a:ext cx="5395835" cy="29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813" y="4627844"/>
            <a:ext cx="335280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0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838200" y="1230680"/>
            <a:ext cx="10111563" cy="2281289"/>
          </a:xfrm>
          <a:prstGeom prst="rect">
            <a:avLst/>
          </a:prstGeom>
        </p:spPr>
        <p:txBody>
          <a:bodyPr lIns="0" tIns="0" rIns="0" bIns="0" numCol="1" spcCol="0">
            <a:normAutofit/>
          </a:bodyPr>
          <a:lstStyle/>
          <a:p>
            <a:pPr algn="just" defTabSz="914377"/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Масштабное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строительство в сложных и удаленных районах (Восточный полигон и др.) требуют высокотехнологичной и оперативной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мониторинга строительства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377"/>
            <a:endParaRPr lang="ru-RU" sz="21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377"/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377"/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38200" y="461259"/>
            <a:ext cx="5234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работы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2">
            <a:extLst>
              <a:ext uri="{FF2B5EF4-FFF2-40B4-BE49-F238E27FC236}">
                <a16:creationId xmlns="" xmlns:a16="http://schemas.microsoft.com/office/drawing/2014/main" id="{2BC43108-F601-45E9-9B1A-34A46C44AC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521" y="2335805"/>
            <a:ext cx="9527162" cy="452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76518" y="6385392"/>
            <a:ext cx="1838966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200" spc="300" dirty="0">
                <a:solidFill>
                  <a:schemeClr val="bg1"/>
                </a:solidFill>
              </a:rPr>
              <a:t>НИУ МГСУ 2022</a:t>
            </a:r>
            <a:endParaRPr lang="en-US" sz="1200" spc="3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697" y="2891671"/>
            <a:ext cx="5626605" cy="707886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6D0991-D5A7-5541-B284-D65DB1FBB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4" y="615552"/>
            <a:ext cx="2479919" cy="9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7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38200" y="461259"/>
            <a:ext cx="248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  <a:endParaRPr lang="ru-RU" altLang="ru-RU" sz="3600" b="1" dirty="0">
              <a:solidFill>
                <a:srgbClr val="0C4B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5">
            <a:extLst>
              <a:ext uri="{FF2B5EF4-FFF2-40B4-BE49-F238E27FC236}">
                <a16:creationId xmlns="" xmlns:a16="http://schemas.microsoft.com/office/drawing/2014/main" id="{B0715760-7422-45EB-8CBE-31C8A2B799E5}"/>
              </a:ext>
            </a:extLst>
          </p:cNvPr>
          <p:cNvSpPr txBox="1">
            <a:spLocks/>
          </p:cNvSpPr>
          <p:nvPr/>
        </p:nvSpPr>
        <p:spPr>
          <a:xfrm>
            <a:off x="518685" y="1253977"/>
            <a:ext cx="6627656" cy="4557327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Эффективность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применения </a:t>
            </a:r>
            <a:r>
              <a:rPr lang="ru-RU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дронов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многом определяется погодными условиями, техническим оснащением, возможностью автономной работы, особенно в сложных и удаленных районах (Восточный полигон и др.). </a:t>
            </a:r>
            <a:endParaRPr lang="ru-RU" sz="2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Радиопомехи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сбои в работе </a:t>
            </a:r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могут привести не только к потере </a:t>
            </a:r>
            <a:r>
              <a:rPr lang="ru-RU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дрона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и к срыву всех проводимых на объекте работ, включая непредвиденные чрезвычайные ситуации. </a:t>
            </a:r>
            <a:endParaRPr lang="ru-RU" sz="21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связи с этим особенно актуальным представляется разработка программного решения, позволяющего БПЛА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ориентироваться по железнодорожному пути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условиях отсутствия связи с оператором и недоступности </a:t>
            </a:r>
            <a:r>
              <a:rPr lang="ru-RU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геопространственных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данных.</a:t>
            </a:r>
          </a:p>
          <a:p>
            <a:pPr marL="0" indent="449580" algn="just">
              <a:lnSpc>
                <a:spcPct val="100000"/>
              </a:lnSpc>
            </a:pPr>
            <a:endParaRPr lang="ru-RU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78352" y="5598280"/>
            <a:ext cx="4581541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rgbClr val="1A468D"/>
                </a:solidFill>
              </a:rPr>
              <a:t>Предполагаемые заказчики: </a:t>
            </a: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enturyGothic"/>
              </a:rPr>
              <a:t>Компании-подрядчики ОАО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Gothic"/>
              </a:rPr>
              <a:t>«РЖД»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1"/>
          <a:stretch/>
        </p:blipFill>
        <p:spPr bwMode="auto">
          <a:xfrm>
            <a:off x="7378352" y="1563782"/>
            <a:ext cx="4329098" cy="367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7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827566" y="1244280"/>
            <a:ext cx="6272959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научной концепции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 этапов строительства железнодорожной инфраструктуры на основе метода информационного моделирования объекта капитального строительства по материалам дистанционного зондирования, полученным с использованием </a:t>
            </a:r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endParaRPr lang="ru-RU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41" y="1015163"/>
            <a:ext cx="4488102" cy="597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2800" r="67696" b="62959"/>
          <a:stretch/>
        </p:blipFill>
        <p:spPr bwMode="auto">
          <a:xfrm>
            <a:off x="923260" y="3847373"/>
            <a:ext cx="5787003" cy="2883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8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361475" y="1225644"/>
            <a:ext cx="648083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377"/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метода создания информационной модели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железнодорожной инфраструктуры на этапе строительства по материалам дистанционного зондирования, полученным с использованием беспилотных летательных аппаратов.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3" t="37921" r="27988" b="36162"/>
          <a:stretch/>
        </p:blipFill>
        <p:spPr bwMode="auto">
          <a:xfrm>
            <a:off x="584200" y="3164635"/>
            <a:ext cx="6035386" cy="343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1" y="349247"/>
            <a:ext cx="4347511" cy="5851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4170" r="10565" b="8406"/>
          <a:stretch/>
        </p:blipFill>
        <p:spPr bwMode="auto">
          <a:xfrm>
            <a:off x="6361499" y="2147777"/>
            <a:ext cx="3077081" cy="432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2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494860" y="1106414"/>
            <a:ext cx="648083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ru-RU" sz="2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требований к режимам съемки 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строительного объекта, ее периодичности и </a:t>
            </a:r>
            <a:r>
              <a:rPr lang="ru-RU" sz="21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точностным</a:t>
            </a:r>
            <a:r>
              <a:rPr lang="ru-RU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параметрам получаемых данных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1" t="11914" r="32532" b="4185"/>
          <a:stretch/>
        </p:blipFill>
        <p:spPr bwMode="auto">
          <a:xfrm>
            <a:off x="7873303" y="355472"/>
            <a:ext cx="4137939" cy="5828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13217" r="27524" b="18763"/>
          <a:stretch/>
        </p:blipFill>
        <p:spPr bwMode="auto">
          <a:xfrm>
            <a:off x="6653170" y="2258089"/>
            <a:ext cx="3090125" cy="4295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" y="4969227"/>
            <a:ext cx="587057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0" y="2258089"/>
            <a:ext cx="5744194" cy="256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1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510886" y="1156632"/>
            <a:ext cx="576484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Традиционная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методика: высота полета 100 м, фронтальное перекрытие снимков 85%, боковое перекрытие снимков 75%, угол наклона камеры -90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Альтернативная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методика: высота полета 125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фронтальное перекрытие снимков 85%, угол наклона камеры -90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БПЛА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DJI Mavic 2 Pro с установленным GNSS-приемником и возможностью фотосъемки с разрешением 20 МПикс.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2" y="4809473"/>
            <a:ext cx="10719677" cy="175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25" y="1262200"/>
            <a:ext cx="5028545" cy="322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0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33292" y="1105560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827567" y="1225644"/>
            <a:ext cx="6480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технических требований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 используемому аэросъемочному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оборудованию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35570" y="619406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3" y="2730839"/>
            <a:ext cx="2380342" cy="178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98133" y="4642467"/>
            <a:ext cx="23803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Беспилотный летательный аппарат DJI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Mavic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с геодезическим оборудованием, опытный образец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706" y="1405049"/>
            <a:ext cx="4513568" cy="525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50" y="2120220"/>
            <a:ext cx="4463179" cy="453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8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C4174A-B178-E247-B866-B1DDC6A89741}"/>
              </a:ext>
            </a:extLst>
          </p:cNvPr>
          <p:cNvSpPr txBox="1"/>
          <p:nvPr/>
        </p:nvSpPr>
        <p:spPr>
          <a:xfrm>
            <a:off x="827567" y="459229"/>
            <a:ext cx="4143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3600" b="1" dirty="0" smtClean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етоды </a:t>
            </a:r>
            <a:r>
              <a:rPr lang="ru-RU" altLang="ru-RU" sz="3600" b="1" dirty="0">
                <a:solidFill>
                  <a:srgbClr val="0C4B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xmlns="" id="{44E212AD-D7BF-3143-B9B3-E8D689089AE1}"/>
              </a:ext>
            </a:extLst>
          </p:cNvPr>
          <p:cNvSpPr txBox="1">
            <a:spLocks/>
          </p:cNvSpPr>
          <p:nvPr/>
        </p:nvSpPr>
        <p:spPr>
          <a:xfrm>
            <a:off x="4933293" y="1063084"/>
            <a:ext cx="7258708" cy="3693140"/>
          </a:xfrm>
          <a:prstGeom prst="rect">
            <a:avLst/>
          </a:prstGeom>
        </p:spPr>
        <p:txBody>
          <a:bodyPr lIns="121920" tIns="60960" rIns="121920" bIns="60960" numCol="2" spcCol="360000"/>
          <a:lstStyle/>
          <a:p>
            <a:r>
              <a:rPr lang="ru-RU" sz="1200" dirty="0">
                <a:latin typeface="Helvetica" pitchFamily="2" charset="0"/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85" y="2573097"/>
            <a:ext cx="6177745" cy="34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9" y="2573097"/>
            <a:ext cx="5052074" cy="27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0307" y="5390535"/>
            <a:ext cx="4612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2 - Укрупненная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производственных процессов на этапе подготовки полетного задания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5936C52B-85E9-914B-8DB6-E818F82B5674}"/>
              </a:ext>
            </a:extLst>
          </p:cNvPr>
          <p:cNvSpPr/>
          <p:nvPr/>
        </p:nvSpPr>
        <p:spPr>
          <a:xfrm>
            <a:off x="827567" y="1225644"/>
            <a:ext cx="109315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технологической схемы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процессов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этапе подготовки полетного задания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при проведении съемки строящегося инфраструктурного объекта.</a:t>
            </a:r>
          </a:p>
        </p:txBody>
      </p:sp>
    </p:spTree>
    <p:extLst>
      <p:ext uri="{BB962C8B-B14F-4D97-AF65-F5344CB8AC3E}">
        <p14:creationId xmlns:p14="http://schemas.microsoft.com/office/powerpoint/2010/main" val="38173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ZColor 9">
      <a:dk1>
        <a:sysClr val="windowText" lastClr="000000"/>
      </a:dk1>
      <a:lt1>
        <a:sysClr val="window" lastClr="FFFFFF"/>
      </a:lt1>
      <a:dk2>
        <a:srgbClr val="020202"/>
      </a:dk2>
      <a:lt2>
        <a:srgbClr val="E7E6E6"/>
      </a:lt2>
      <a:accent1>
        <a:srgbClr val="027CD0"/>
      </a:accent1>
      <a:accent2>
        <a:srgbClr val="754DD0"/>
      </a:accent2>
      <a:accent3>
        <a:srgbClr val="027CD0"/>
      </a:accent3>
      <a:accent4>
        <a:srgbClr val="754DD0"/>
      </a:accent4>
      <a:accent5>
        <a:srgbClr val="027CD0"/>
      </a:accent5>
      <a:accent6>
        <a:srgbClr val="754DD0"/>
      </a:accent6>
      <a:hlink>
        <a:srgbClr val="0563C1"/>
      </a:hlink>
      <a:folHlink>
        <a:srgbClr val="954F72"/>
      </a:folHlink>
    </a:clrScheme>
    <a:fontScheme name="Custom 9">
      <a:majorFont>
        <a:latin typeface="Raleway"/>
        <a:ea typeface=""/>
        <a:cs typeface=""/>
      </a:majorFont>
      <a:minorFont>
        <a:latin typeface="Ralewa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1088</Words>
  <Application>Microsoft Office PowerPoint</Application>
  <PresentationFormat>Произвольный</PresentationFormat>
  <Paragraphs>122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1_Office Theme</vt:lpstr>
      <vt:lpstr>2_Office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Пользователь Windows</cp:lastModifiedBy>
  <cp:revision>55</cp:revision>
  <dcterms:created xsi:type="dcterms:W3CDTF">2018-07-13T07:41:31Z</dcterms:created>
  <dcterms:modified xsi:type="dcterms:W3CDTF">2024-03-13T13:22:17Z</dcterms:modified>
</cp:coreProperties>
</file>